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8.jpg" ContentType="image/jpeg"/>
  <Override PartName="/ppt/media/image11.JPG" ContentType="image/jpeg"/>
  <Override PartName="/ppt/media/image14.jpg" ContentType="image/jpeg"/>
  <Override PartName="/ppt/media/image15.jpg" ContentType="image/jpeg"/>
  <Override PartName="/ppt/media/image16.jpg" ContentType="image/jpeg"/>
  <Override PartName="/ppt/media/image17.jpg" ContentType="image/jpeg"/>
  <Override PartName="/ppt/media/image18.jpg" ContentType="image/jpeg"/>
  <Override PartName="/ppt/media/image19.jpg" ContentType="image/jpeg"/>
  <Override PartName="/ppt/media/image20.jpg" ContentType="image/jpeg"/>
  <Override PartName="/ppt/media/image21.jpg" ContentType="image/jpeg"/>
  <Override PartName="/ppt/media/image22.jpg" ContentType="image/jpeg"/>
  <Override PartName="/ppt/media/image23.jpg" ContentType="image/jpeg"/>
  <Override PartName="/ppt/media/image24.jpg" ContentType="image/jpeg"/>
  <Override PartName="/ppt/media/image25.jpg" ContentType="image/jpeg"/>
  <Override PartName="/ppt/media/image26.jpg" ContentType="image/jpeg"/>
  <Override PartName="/ppt/media/image27.jpg" ContentType="image/jpeg"/>
  <Override PartName="/ppt/media/image28.jpg" ContentType="image/jpeg"/>
  <Override PartName="/ppt/media/image29.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725" r:id="rId4"/>
  </p:sldMasterIdLst>
  <p:notesMasterIdLst>
    <p:notesMasterId r:id="rId23"/>
  </p:notesMasterIdLst>
  <p:handoutMasterIdLst>
    <p:handoutMasterId r:id="rId24"/>
  </p:handoutMasterIdLst>
  <p:sldIdLst>
    <p:sldId id="376" r:id="rId5"/>
    <p:sldId id="388" r:id="rId6"/>
    <p:sldId id="393" r:id="rId7"/>
    <p:sldId id="394" r:id="rId8"/>
    <p:sldId id="395" r:id="rId9"/>
    <p:sldId id="396" r:id="rId10"/>
    <p:sldId id="397" r:id="rId11"/>
    <p:sldId id="398" r:id="rId12"/>
    <p:sldId id="399" r:id="rId13"/>
    <p:sldId id="400" r:id="rId14"/>
    <p:sldId id="401" r:id="rId15"/>
    <p:sldId id="402" r:id="rId16"/>
    <p:sldId id="403" r:id="rId17"/>
    <p:sldId id="404" r:id="rId18"/>
    <p:sldId id="405" r:id="rId19"/>
    <p:sldId id="406" r:id="rId20"/>
    <p:sldId id="407" r:id="rId21"/>
    <p:sldId id="38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E9804A-C1B3-427E-90BC-F7D6D21A77E9}">
          <p14:sldIdLst>
            <p14:sldId id="376"/>
            <p14:sldId id="388"/>
            <p14:sldId id="393"/>
            <p14:sldId id="394"/>
            <p14:sldId id="395"/>
            <p14:sldId id="396"/>
            <p14:sldId id="397"/>
            <p14:sldId id="398"/>
            <p14:sldId id="399"/>
            <p14:sldId id="400"/>
            <p14:sldId id="401"/>
            <p14:sldId id="402"/>
            <p14:sldId id="403"/>
            <p14:sldId id="404"/>
            <p14:sldId id="405"/>
            <p14:sldId id="406"/>
            <p14:sldId id="407"/>
            <p14:sldId id="38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0D0D0D"/>
    <a:srgbClr val="2C4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3" autoAdjust="0"/>
    <p:restoredTop sz="93979" autoAdjust="0"/>
  </p:normalViewPr>
  <p:slideViewPr>
    <p:cSldViewPr snapToGrid="0" showGuides="1">
      <p:cViewPr varScale="1">
        <p:scale>
          <a:sx n="65" d="100"/>
          <a:sy n="65" d="100"/>
        </p:scale>
        <p:origin x="316" y="40"/>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5" d="100"/>
          <a:sy n="65" d="100"/>
        </p:scale>
        <p:origin x="3082" y="3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69671B-947A-44A3-A764-A91E66D469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4B23CC-4610-41C4-A0CF-67A30700C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299BE-0F96-4D8C-8AC3-AFAE1A841C66}" type="datetimeFigureOut">
              <a:rPr lang="en-US" smtClean="0"/>
              <a:t>3/18/2024</a:t>
            </a:fld>
            <a:endParaRPr lang="en-US" dirty="0"/>
          </a:p>
        </p:txBody>
      </p:sp>
      <p:sp>
        <p:nvSpPr>
          <p:cNvPr id="4" name="Footer Placeholder 3">
            <a:extLst>
              <a:ext uri="{FF2B5EF4-FFF2-40B4-BE49-F238E27FC236}">
                <a16:creationId xmlns:a16="http://schemas.microsoft.com/office/drawing/2014/main" id="{1F94FC55-2324-40BC-8420-15EC835D95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3EC604-E5A5-4A58-AC5A-211F83D37C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3B048B-0EBA-466F-928F-37073F3BFB70}" type="slidenum">
              <a:rPr lang="en-US" smtClean="0"/>
              <a:t>‹#›</a:t>
            </a:fld>
            <a:endParaRPr lang="en-US" dirty="0"/>
          </a:p>
        </p:txBody>
      </p:sp>
    </p:spTree>
    <p:extLst>
      <p:ext uri="{BB962C8B-B14F-4D97-AF65-F5344CB8AC3E}">
        <p14:creationId xmlns:p14="http://schemas.microsoft.com/office/powerpoint/2010/main" val="4065507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92AC-01A2-4EFF-966B-504F28E82D7A}" type="datetimeFigureOut">
              <a:rPr lang="en-US" noProof="0" smtClean="0"/>
              <a:t>3/18/2024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D498D-6977-40EC-8E5E-7EB644D5E759}" type="slidenum">
              <a:rPr lang="en-US" noProof="0" smtClean="0"/>
              <a:t>‹#›</a:t>
            </a:fld>
            <a:endParaRPr lang="en-US" noProof="0" dirty="0"/>
          </a:p>
        </p:txBody>
      </p:sp>
    </p:spTree>
    <p:extLst>
      <p:ext uri="{BB962C8B-B14F-4D97-AF65-F5344CB8AC3E}">
        <p14:creationId xmlns:p14="http://schemas.microsoft.com/office/powerpoint/2010/main" val="135226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1</a:t>
            </a:fld>
            <a:endParaRPr lang="en-US" noProof="0" dirty="0"/>
          </a:p>
        </p:txBody>
      </p:sp>
    </p:spTree>
    <p:extLst>
      <p:ext uri="{BB962C8B-B14F-4D97-AF65-F5344CB8AC3E}">
        <p14:creationId xmlns:p14="http://schemas.microsoft.com/office/powerpoint/2010/main" val="22787111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4.sv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4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44.sv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7FAC3601-9744-9840-0229-E000CCFBEABC}"/>
              </a:ext>
              <a:ext uri="{C183D7F6-B498-43B3-948B-1728B52AA6E4}">
                <adec:decorative xmlns="" xmlns:adec="http://schemas.microsoft.com/office/drawing/2017/decorative" val="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5032131" y="-30007"/>
            <a:ext cx="6064493" cy="6879887"/>
          </a:xfrm>
          <a:prstGeom prst="rect">
            <a:avLst/>
          </a:prstGeom>
        </p:spPr>
      </p:pic>
      <p:sp>
        <p:nvSpPr>
          <p:cNvPr id="2" name="Title 1"/>
          <p:cNvSpPr>
            <a:spLocks noGrp="1"/>
          </p:cNvSpPr>
          <p:nvPr>
            <p:ph type="ctrTitle" hasCustomPrompt="1"/>
          </p:nvPr>
        </p:nvSpPr>
        <p:spPr>
          <a:xfrm>
            <a:off x="7119890" y="723440"/>
            <a:ext cx="4323426" cy="2579052"/>
          </a:xfrm>
        </p:spPr>
        <p:txBody>
          <a:bodyPr anchor="b">
            <a:normAutofit/>
          </a:bodyPr>
          <a:lstStyle>
            <a:lvl1pPr algn="l">
              <a:lnSpc>
                <a:spcPct val="90000"/>
              </a:lnSpc>
              <a:defRPr sz="6000" spc="-50" baseline="0">
                <a:solidFill>
                  <a:schemeClr val="tx1"/>
                </a:solidFill>
              </a:defRPr>
            </a:lvl1pPr>
          </a:lstStyle>
          <a:p>
            <a:r>
              <a:rPr lang="en-US" dirty="0"/>
              <a:t>Add title here</a:t>
            </a:r>
          </a:p>
        </p:txBody>
      </p:sp>
      <p:sp>
        <p:nvSpPr>
          <p:cNvPr id="3" name="Subtitle 2"/>
          <p:cNvSpPr>
            <a:spLocks noGrp="1"/>
          </p:cNvSpPr>
          <p:nvPr>
            <p:ph type="subTitle" idx="1" hasCustomPrompt="1"/>
          </p:nvPr>
        </p:nvSpPr>
        <p:spPr>
          <a:xfrm>
            <a:off x="7128152" y="5248834"/>
            <a:ext cx="4323426" cy="1008925"/>
          </a:xfrm>
        </p:spPr>
        <p:txBody>
          <a:bodyPr lIns="91440" rIns="91440">
            <a:normAutofit/>
          </a:bodyPr>
          <a:lstStyle>
            <a:lvl1pPr marL="0" indent="0" algn="l">
              <a:spcBef>
                <a:spcPts val="0"/>
              </a:spcBef>
              <a:spcAft>
                <a:spcPts val="0"/>
              </a:spcAft>
              <a:buNone/>
              <a:defRPr sz="1600" cap="all" spc="1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7119274" y="3373515"/>
            <a:ext cx="4323426" cy="1008926"/>
          </a:xfrm>
        </p:spPr>
        <p:txBody>
          <a:bodyPr lIns="91440" rIns="91440">
            <a:noAutofit/>
          </a:bodyPr>
          <a:lstStyle>
            <a:lvl1pPr marL="0" indent="0">
              <a:buNone/>
              <a:defRPr sz="6000" b="1">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a:t>
            </a:r>
          </a:p>
        </p:txBody>
      </p:sp>
      <p:cxnSp>
        <p:nvCxnSpPr>
          <p:cNvPr id="19" name="Straight Connector 18">
            <a:extLst>
              <a:ext uri="{FF2B5EF4-FFF2-40B4-BE49-F238E27FC236}">
                <a16:creationId xmlns:a16="http://schemas.microsoft.com/office/drawing/2014/main" id="{7ADF7228-F4CB-A1B9-79EA-63240531648D}"/>
              </a:ext>
              <a:ext uri="{C183D7F6-B498-43B3-948B-1728B52AA6E4}">
                <adec:decorative xmlns="" xmlns:adec="http://schemas.microsoft.com/office/drawing/2017/decorative" val="1"/>
              </a:ext>
            </a:extLst>
          </p:cNvPr>
          <p:cNvCxnSpPr>
            <a:cxnSpLocks/>
          </p:cNvCxnSpPr>
          <p:nvPr userDrawn="1"/>
        </p:nvCxnSpPr>
        <p:spPr>
          <a:xfrm flipH="1">
            <a:off x="4559556" y="-10665"/>
            <a:ext cx="1930144" cy="68772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164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 Topic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20533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genda - Topic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400"/>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80372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genda - Topic 3">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42760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genda - Topic 4">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26819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genda - Topic 5">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812268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D5142E-2E7B-1488-E5DB-290186766DFD}"/>
              </a:ext>
              <a:ext uri="{C183D7F6-B498-43B3-948B-1728B52AA6E4}">
                <adec:decorative xmlns="" xmlns:adec="http://schemas.microsoft.com/office/drawing/2017/decorative" val="1"/>
              </a:ext>
            </a:extLst>
          </p:cNvPr>
          <p:cNvGrpSpPr/>
          <p:nvPr userDrawn="1"/>
        </p:nvGrpSpPr>
        <p:grpSpPr>
          <a:xfrm>
            <a:off x="5382569" y="2242"/>
            <a:ext cx="6806909" cy="6862481"/>
            <a:chOff x="5382569" y="2242"/>
            <a:chExt cx="6806909" cy="6862481"/>
          </a:xfrm>
        </p:grpSpPr>
        <p:pic>
          <p:nvPicPr>
            <p:cNvPr id="6" name="Graphic 5">
              <a:extLst>
                <a:ext uri="{FF2B5EF4-FFF2-40B4-BE49-F238E27FC236}">
                  <a16:creationId xmlns:a16="http://schemas.microsoft.com/office/drawing/2014/main" id="{02299C1B-36CA-1E4A-2BE2-A212B68067E6}"/>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140328" y="2242"/>
              <a:ext cx="6049150" cy="6862481"/>
            </a:xfrm>
            <a:prstGeom prst="rect">
              <a:avLst/>
            </a:prstGeom>
          </p:spPr>
        </p:pic>
        <p:pic>
          <p:nvPicPr>
            <p:cNvPr id="8" name="Graphic 7">
              <a:extLst>
                <a:ext uri="{FF2B5EF4-FFF2-40B4-BE49-F238E27FC236}">
                  <a16:creationId xmlns:a16="http://schemas.microsoft.com/office/drawing/2014/main" id="{37875AA7-8584-C85D-D920-B6F361221164}"/>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rot="10800000">
              <a:off x="5382569" y="5060315"/>
              <a:ext cx="927943" cy="1801301"/>
            </a:xfrm>
            <a:prstGeom prst="rect">
              <a:avLst/>
            </a:prstGeom>
          </p:spPr>
        </p:pic>
      </p:grpSp>
      <p:sp>
        <p:nvSpPr>
          <p:cNvPr id="2" name="Title 1"/>
          <p:cNvSpPr>
            <a:spLocks noGrp="1"/>
          </p:cNvSpPr>
          <p:nvPr>
            <p:ph type="ctrTitle" hasCustomPrompt="1"/>
          </p:nvPr>
        </p:nvSpPr>
        <p:spPr>
          <a:xfrm>
            <a:off x="6970326" y="1679216"/>
            <a:ext cx="4786877" cy="1518315"/>
          </a:xfrm>
        </p:spPr>
        <p:txBody>
          <a:bodyPr anchor="b">
            <a:normAutofit/>
          </a:bodyPr>
          <a:lstStyle>
            <a:lvl1pPr algn="l">
              <a:lnSpc>
                <a:spcPct val="90000"/>
              </a:lnSpc>
              <a:defRPr sz="6000" spc="100" baseline="0">
                <a:solidFill>
                  <a:schemeClr val="accent1"/>
                </a:solidFill>
              </a:defRPr>
            </a:lvl1pPr>
          </a:lstStyle>
          <a:p>
            <a:r>
              <a:rPr lang="en-US" dirty="0"/>
              <a:t>Add title </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29499" y="-2236"/>
            <a:ext cx="6814124" cy="687109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973394 w 6814124"/>
              <a:gd name="connsiteY15" fmla="*/ 6877052 h 6887938"/>
              <a:gd name="connsiteX16" fmla="*/ 0 w 6814124"/>
              <a:gd name="connsiteY16" fmla="*/ 0 h 6887938"/>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0 w 6814124"/>
              <a:gd name="connsiteY15" fmla="*/ 6877052 h 6887938"/>
              <a:gd name="connsiteX16" fmla="*/ 0 w 6814124"/>
              <a:gd name="connsiteY16" fmla="*/ 0 h 6887938"/>
              <a:gd name="connsiteX0" fmla="*/ 0 w 6814124"/>
              <a:gd name="connsiteY0" fmla="*/ 0 h 6896790"/>
              <a:gd name="connsiteX1" fmla="*/ 6814124 w 6814124"/>
              <a:gd name="connsiteY1" fmla="*/ 1 h 6896790"/>
              <a:gd name="connsiteX2" fmla="*/ 6063554 w 6814124"/>
              <a:gd name="connsiteY2" fmla="*/ 2775916 h 6896790"/>
              <a:gd name="connsiteX3" fmla="*/ 5827334 w 6814124"/>
              <a:gd name="connsiteY3" fmla="*/ 2962606 h 6896790"/>
              <a:gd name="connsiteX4" fmla="*/ 5728274 w 6814124"/>
              <a:gd name="connsiteY4" fmla="*/ 2692096 h 6896790"/>
              <a:gd name="connsiteX5" fmla="*/ 5953064 w 6814124"/>
              <a:gd name="connsiteY5" fmla="*/ 1846276 h 6896790"/>
              <a:gd name="connsiteX6" fmla="*/ 5846384 w 6814124"/>
              <a:gd name="connsiteY6" fmla="*/ 1571956 h 6896790"/>
              <a:gd name="connsiteX7" fmla="*/ 5629214 w 6814124"/>
              <a:gd name="connsiteY7" fmla="*/ 1770076 h 6896790"/>
              <a:gd name="connsiteX8" fmla="*/ 4867214 w 6814124"/>
              <a:gd name="connsiteY8" fmla="*/ 4688536 h 6896790"/>
              <a:gd name="connsiteX9" fmla="*/ 4966274 w 6814124"/>
              <a:gd name="connsiteY9" fmla="*/ 4905706 h 6896790"/>
              <a:gd name="connsiteX10" fmla="*/ 5187254 w 6814124"/>
              <a:gd name="connsiteY10" fmla="*/ 4757116 h 6896790"/>
              <a:gd name="connsiteX11" fmla="*/ 5431094 w 6814124"/>
              <a:gd name="connsiteY11" fmla="*/ 3842716 h 6896790"/>
              <a:gd name="connsiteX12" fmla="*/ 5659694 w 6814124"/>
              <a:gd name="connsiteY12" fmla="*/ 3713176 h 6896790"/>
              <a:gd name="connsiteX13" fmla="*/ 5758754 w 6814124"/>
              <a:gd name="connsiteY13" fmla="*/ 3926536 h 6896790"/>
              <a:gd name="connsiteX14" fmla="*/ 5002015 w 6814124"/>
              <a:gd name="connsiteY14" fmla="*/ 6887938 h 6896790"/>
              <a:gd name="connsiteX15" fmla="*/ 0 w 6814124"/>
              <a:gd name="connsiteY15" fmla="*/ 6896790 h 6896790"/>
              <a:gd name="connsiteX16" fmla="*/ 0 w 6814124"/>
              <a:gd name="connsiteY16" fmla="*/ 0 h 689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4124" h="6896790">
                <a:moveTo>
                  <a:pt x="0" y="0"/>
                </a:moveTo>
                <a:lnTo>
                  <a:pt x="6814124" y="1"/>
                </a:lnTo>
                <a:lnTo>
                  <a:pt x="6063554" y="2775916"/>
                </a:lnTo>
                <a:cubicBezTo>
                  <a:pt x="6030534" y="2883866"/>
                  <a:pt x="5993704" y="2976576"/>
                  <a:pt x="5827334" y="2962606"/>
                </a:cubicBezTo>
                <a:cubicBezTo>
                  <a:pt x="5641914" y="2845766"/>
                  <a:pt x="5734624" y="2747976"/>
                  <a:pt x="5728274" y="2692096"/>
                </a:cubicBezTo>
                <a:cubicBezTo>
                  <a:pt x="5818444" y="2355546"/>
                  <a:pt x="5878134" y="2121866"/>
                  <a:pt x="5953064" y="1846276"/>
                </a:cubicBezTo>
                <a:cubicBezTo>
                  <a:pt x="5994974" y="1687526"/>
                  <a:pt x="5969574" y="1615136"/>
                  <a:pt x="5846384" y="1571956"/>
                </a:cubicBezTo>
                <a:cubicBezTo>
                  <a:pt x="5711764" y="1563066"/>
                  <a:pt x="5672394" y="1597356"/>
                  <a:pt x="5629214" y="1770076"/>
                </a:cubicBezTo>
                <a:cubicBezTo>
                  <a:pt x="5644454" y="1858976"/>
                  <a:pt x="4851974" y="4599636"/>
                  <a:pt x="4867214" y="4688536"/>
                </a:cubicBezTo>
                <a:cubicBezTo>
                  <a:pt x="4832289" y="4824426"/>
                  <a:pt x="4898964" y="4880306"/>
                  <a:pt x="4966274" y="4905706"/>
                </a:cubicBezTo>
                <a:cubicBezTo>
                  <a:pt x="5075494" y="4904436"/>
                  <a:pt x="5132009" y="4917136"/>
                  <a:pt x="5187254" y="4757116"/>
                </a:cubicBezTo>
                <a:lnTo>
                  <a:pt x="5431094" y="3842716"/>
                </a:lnTo>
                <a:cubicBezTo>
                  <a:pt x="5455224" y="3756356"/>
                  <a:pt x="5528884" y="3692856"/>
                  <a:pt x="5659694" y="3713176"/>
                </a:cubicBezTo>
                <a:cubicBezTo>
                  <a:pt x="5803204" y="3791916"/>
                  <a:pt x="5756214" y="3882086"/>
                  <a:pt x="5758754" y="3926536"/>
                </a:cubicBezTo>
                <a:lnTo>
                  <a:pt x="5002015" y="6887938"/>
                </a:lnTo>
                <a:lnTo>
                  <a:pt x="0" y="6896790"/>
                </a:lnTo>
                <a:lnTo>
                  <a:pt x="0" y="0"/>
                </a:lnTo>
                <a:close/>
              </a:path>
            </a:pathLst>
          </a:custGeom>
          <a:solidFill>
            <a:schemeClr val="bg2"/>
          </a:solidFill>
          <a:ln>
            <a:noFill/>
          </a:ln>
        </p:spPr>
        <p:txBody>
          <a:bodyPr anchor="ctr"/>
          <a:lstStyle>
            <a:lvl1pPr algn="ctr">
              <a:defRPr baseline="-25000"/>
            </a:lvl1pPr>
          </a:lstStyle>
          <a:p>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970326" y="3748958"/>
            <a:ext cx="4786878" cy="2258013"/>
          </a:xfrm>
        </p:spPr>
        <p:txBody>
          <a:bodyPr lIns="91440" tIns="0">
            <a:normAutofit/>
          </a:bodyPr>
          <a:lstStyle>
            <a:lvl1pPr marL="0" indent="0">
              <a:spcBef>
                <a:spcPts val="0"/>
              </a:spcBef>
              <a:spcAft>
                <a:spcPts val="0"/>
              </a:spcAft>
              <a:buFont typeface="Courier New" panose="02070309020205020404" pitchFamily="49" charset="0"/>
              <a:buNone/>
              <a:defRPr sz="16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Tree>
    <p:extLst>
      <p:ext uri="{BB962C8B-B14F-4D97-AF65-F5344CB8AC3E}">
        <p14:creationId xmlns:p14="http://schemas.microsoft.com/office/powerpoint/2010/main" val="46274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
        <p:nvSpPr>
          <p:cNvPr id="3" name="Title 1">
            <a:extLst>
              <a:ext uri="{FF2B5EF4-FFF2-40B4-BE49-F238E27FC236}">
                <a16:creationId xmlns:a16="http://schemas.microsoft.com/office/drawing/2014/main" id="{B7EC4C7D-9F32-3DD5-0898-0A64AB3E48C2}"/>
              </a:ext>
            </a:extLst>
          </p:cNvPr>
          <p:cNvSpPr>
            <a:spLocks noGrp="1"/>
          </p:cNvSpPr>
          <p:nvPr>
            <p:ph type="ctrTitle" hasCustomPrompt="1"/>
          </p:nvPr>
        </p:nvSpPr>
        <p:spPr>
          <a:xfrm>
            <a:off x="796322" y="320040"/>
            <a:ext cx="6732237" cy="1017147"/>
          </a:xfrm>
        </p:spPr>
        <p:txBody>
          <a:bodyPr anchor="b">
            <a:noAutofit/>
          </a:bodyPr>
          <a:lstStyle>
            <a:lvl1pPr algn="l">
              <a:lnSpc>
                <a:spcPct val="90000"/>
              </a:lnSpc>
              <a:defRPr sz="3600" spc="100" baseline="0">
                <a:solidFill>
                  <a:schemeClr val="tx1"/>
                </a:solidFill>
              </a:defRPr>
            </a:lvl1pPr>
          </a:lstStyle>
          <a:p>
            <a:r>
              <a:rPr lang="en-US" dirty="0"/>
              <a:t>Add title here</a:t>
            </a:r>
          </a:p>
        </p:txBody>
      </p:sp>
      <p:sp>
        <p:nvSpPr>
          <p:cNvPr id="4" name="Text Placeholder 7">
            <a:extLst>
              <a:ext uri="{FF2B5EF4-FFF2-40B4-BE49-F238E27FC236}">
                <a16:creationId xmlns:a16="http://schemas.microsoft.com/office/drawing/2014/main" id="{3CD56122-AE93-63D3-9B51-14AA353EC027}"/>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5" name="Text Placeholder 12">
            <a:extLst>
              <a:ext uri="{FF2B5EF4-FFF2-40B4-BE49-F238E27FC236}">
                <a16:creationId xmlns:a16="http://schemas.microsoft.com/office/drawing/2014/main" id="{80B457C0-C5F0-38B3-A5A4-4CF83DA5DCA9}"/>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8" name="Text Placeholder 7">
            <a:extLst>
              <a:ext uri="{FF2B5EF4-FFF2-40B4-BE49-F238E27FC236}">
                <a16:creationId xmlns:a16="http://schemas.microsoft.com/office/drawing/2014/main" id="{A608DDE2-7690-8BBF-1E41-BF40F26AF191}"/>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9" name="Text Placeholder 12">
            <a:extLst>
              <a:ext uri="{FF2B5EF4-FFF2-40B4-BE49-F238E27FC236}">
                <a16:creationId xmlns:a16="http://schemas.microsoft.com/office/drawing/2014/main" id="{4A70176D-1CA9-F362-DA0D-140ADC80AB78}"/>
              </a:ext>
            </a:extLst>
          </p:cNvPr>
          <p:cNvSpPr>
            <a:spLocks noGrp="1"/>
          </p:cNvSpPr>
          <p:nvPr>
            <p:ph type="body" sz="quarter" idx="18" hasCustomPrompt="1"/>
          </p:nvPr>
        </p:nvSpPr>
        <p:spPr>
          <a:xfrm>
            <a:off x="1643379" y="3009613"/>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5" name="Text Placeholder 7">
            <a:extLst>
              <a:ext uri="{FF2B5EF4-FFF2-40B4-BE49-F238E27FC236}">
                <a16:creationId xmlns:a16="http://schemas.microsoft.com/office/drawing/2014/main" id="{0B557568-DAFA-B892-D220-F9088C6909A3}"/>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26" name="Text Placeholder 12">
            <a:extLst>
              <a:ext uri="{FF2B5EF4-FFF2-40B4-BE49-F238E27FC236}">
                <a16:creationId xmlns:a16="http://schemas.microsoft.com/office/drawing/2014/main" id="{5920ECF3-A4B7-A9A1-C23F-56EDD775AC7B}"/>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7" name="Text Placeholder 7">
            <a:extLst>
              <a:ext uri="{FF2B5EF4-FFF2-40B4-BE49-F238E27FC236}">
                <a16:creationId xmlns:a16="http://schemas.microsoft.com/office/drawing/2014/main" id="{0A92B7FF-F522-FFD6-3A37-5C7F5CB3AE4D}"/>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8" name="Text Placeholder 12">
            <a:extLst>
              <a:ext uri="{FF2B5EF4-FFF2-40B4-BE49-F238E27FC236}">
                <a16:creationId xmlns:a16="http://schemas.microsoft.com/office/drawing/2014/main" id="{718010FC-71DC-C4A0-BBE6-35E03F05FE2E}"/>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9" name="Text Placeholder 7">
            <a:extLst>
              <a:ext uri="{FF2B5EF4-FFF2-40B4-BE49-F238E27FC236}">
                <a16:creationId xmlns:a16="http://schemas.microsoft.com/office/drawing/2014/main" id="{2512EE29-359B-8558-2A40-DB8D4D256652}"/>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30" name="Text Placeholder 12">
            <a:extLst>
              <a:ext uri="{FF2B5EF4-FFF2-40B4-BE49-F238E27FC236}">
                <a16:creationId xmlns:a16="http://schemas.microsoft.com/office/drawing/2014/main" id="{70CCBBEB-A224-6D89-748B-8053ED48B25A}"/>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Tree>
    <p:extLst>
      <p:ext uri="{BB962C8B-B14F-4D97-AF65-F5344CB8AC3E}">
        <p14:creationId xmlns:p14="http://schemas.microsoft.com/office/powerpoint/2010/main" val="2473709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15541" y="715654"/>
            <a:ext cx="4786877" cy="1518315"/>
          </a:xfrm>
        </p:spPr>
        <p:txBody>
          <a:bodyPr anchor="b">
            <a:normAutofit/>
          </a:bodyPr>
          <a:lstStyle>
            <a:lvl1pPr algn="l">
              <a:lnSpc>
                <a:spcPct val="90000"/>
              </a:lnSpc>
              <a:defRPr sz="3600" spc="100" baseline="0">
                <a:solidFill>
                  <a:schemeClr val="bg1"/>
                </a:solidFill>
              </a:defRPr>
            </a:lvl1pPr>
          </a:lstStyle>
          <a:p>
            <a:r>
              <a:rPr lang="en-US" dirty="0"/>
              <a:t>Add title here</a:t>
            </a:r>
          </a:p>
        </p:txBody>
      </p:sp>
      <p:sp>
        <p:nvSpPr>
          <p:cNvPr id="3" name="Subtitle 2"/>
          <p:cNvSpPr>
            <a:spLocks noGrp="1"/>
          </p:cNvSpPr>
          <p:nvPr>
            <p:ph type="subTitle" idx="1" hasCustomPrompt="1"/>
          </p:nvPr>
        </p:nvSpPr>
        <p:spPr>
          <a:xfrm>
            <a:off x="6605708" y="2431477"/>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605708" y="3348617"/>
            <a:ext cx="2699066" cy="2569866"/>
          </a:xfrm>
        </p:spPr>
        <p:txBody>
          <a:bodyPr lIns="91440" tIns="0">
            <a:normAutofit/>
          </a:bodyPr>
          <a:lstStyle>
            <a:lvl1pPr marL="274320" indent="-274320">
              <a:spcAft>
                <a:spcPts val="600"/>
              </a:spcAft>
              <a:buFont typeface="Courier New" panose="02070309020205020404" pitchFamily="49" charset="0"/>
              <a:buChar char="o"/>
              <a:defRPr sz="14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 xmlns:adec="http://schemas.microsoft.com/office/drawing/2017/decorative" val="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0800000">
            <a:off x="4426666" y="5060315"/>
            <a:ext cx="927943" cy="1801301"/>
          </a:xfrm>
          <a:prstGeom prst="rect">
            <a:avLst/>
          </a:prstGeom>
        </p:spPr>
      </p:pic>
    </p:spTree>
    <p:extLst>
      <p:ext uri="{BB962C8B-B14F-4D97-AF65-F5344CB8AC3E}">
        <p14:creationId xmlns:p14="http://schemas.microsoft.com/office/powerpoint/2010/main" val="603767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B3EF88AD-4B54-9DC5-D315-825BE9FCEEF4}"/>
              </a:ext>
            </a:extLst>
          </p:cNvPr>
          <p:cNvSpPr>
            <a:spLocks noGrp="1"/>
          </p:cNvSpPr>
          <p:nvPr>
            <p:ph sz="quarter" idx="17"/>
          </p:nvPr>
        </p:nvSpPr>
        <p:spPr>
          <a:xfrm>
            <a:off x="796322" y="2252076"/>
            <a:ext cx="5797550" cy="3051762"/>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3" name="Freeform: Shape 22">
            <a:extLst>
              <a:ext uri="{FF2B5EF4-FFF2-40B4-BE49-F238E27FC236}">
                <a16:creationId xmlns:a16="http://schemas.microsoft.com/office/drawing/2014/main" id="{7B8C35C0-4758-2887-0763-E78795846CD3}"/>
              </a:ext>
              <a:ext uri="{C183D7F6-B498-43B3-948B-1728B52AA6E4}">
                <adec:decorative xmlns=""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20955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Single lin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408820"/>
            <a:ext cx="8935507" cy="94946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940D7E9A-1E17-C6A0-31A6-F6F620FF9E84}"/>
              </a:ext>
            </a:extLst>
          </p:cNvPr>
          <p:cNvSpPr>
            <a:spLocks noGrp="1"/>
          </p:cNvSpPr>
          <p:nvPr>
            <p:ph sz="quarter" idx="17"/>
          </p:nvPr>
        </p:nvSpPr>
        <p:spPr>
          <a:xfrm>
            <a:off x="796322" y="1986061"/>
            <a:ext cx="5797550" cy="4015244"/>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7690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796322" y="2252394"/>
            <a:ext cx="5797518" cy="2532966"/>
          </a:xfrm>
        </p:spPr>
        <p:txBody>
          <a:bodyPr lIns="91440" bIns="0" anchor="t">
            <a:normAutofit/>
          </a:bodyPr>
          <a:lstStyle>
            <a:lvl1pPr marL="0" indent="0">
              <a:spcBef>
                <a:spcPts val="600"/>
              </a:spcBef>
              <a:spcAft>
                <a:spcPts val="1800"/>
              </a:spcAft>
              <a:buNone/>
              <a:defRPr sz="1400"/>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pic>
        <p:nvPicPr>
          <p:cNvPr id="3" name="Graphic 2">
            <a:extLst>
              <a:ext uri="{FF2B5EF4-FFF2-40B4-BE49-F238E27FC236}">
                <a16:creationId xmlns:a16="http://schemas.microsoft.com/office/drawing/2014/main" id="{B38829F9-FA07-E84B-ED85-A3958046CBA5}"/>
              </a:ext>
              <a:ext uri="{C183D7F6-B498-43B3-948B-1728B52AA6E4}">
                <adec:decorative xmlns="" xmlns:adec="http://schemas.microsoft.com/office/drawing/2017/decorative" val="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1804430" y="5008931"/>
            <a:ext cx="3842918" cy="435047"/>
          </a:xfrm>
          <a:prstGeom prst="rect">
            <a:avLst/>
          </a:prstGeom>
        </p:spPr>
      </p:pic>
    </p:spTree>
    <p:extLst>
      <p:ext uri="{BB962C8B-B14F-4D97-AF65-F5344CB8AC3E}">
        <p14:creationId xmlns:p14="http://schemas.microsoft.com/office/powerpoint/2010/main" val="3542979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 xmlns:adec="http://schemas.microsoft.com/office/drawing/2017/decorative"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9001841" y="4372451"/>
              <a:ext cx="878334" cy="1705001"/>
            </a:xfrm>
            <a:prstGeom prst="rect">
              <a:avLst/>
            </a:prstGeom>
          </p:spPr>
        </p:pic>
      </p:grpSp>
      <p:sp>
        <p:nvSpPr>
          <p:cNvPr id="26" name="Rectangle: Rounded Corners 25">
            <a:extLst>
              <a:ext uri="{FF2B5EF4-FFF2-40B4-BE49-F238E27FC236}">
                <a16:creationId xmlns:a16="http://schemas.microsoft.com/office/drawing/2014/main" id="{4D27DC4C-0653-4DB5-ABFE-50764C59AD69}"/>
              </a:ext>
              <a:ext uri="{C183D7F6-B498-43B3-948B-1728B52AA6E4}">
                <adec:decorative xmlns="" xmlns:adec="http://schemas.microsoft.com/office/drawing/2017/decorative" val="1"/>
              </a:ext>
            </a:extLst>
          </p:cNvPr>
          <p:cNvSpPr/>
          <p:nvPr userDrawn="1"/>
        </p:nvSpPr>
        <p:spPr>
          <a:xfrm>
            <a:off x="7995403" y="1894376"/>
            <a:ext cx="2847975" cy="33908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447368" y="270880"/>
            <a:ext cx="11297264" cy="1524000"/>
          </a:xfrm>
        </p:spPr>
        <p:txBody>
          <a:bodyPr anchor="ctr">
            <a:normAutofit/>
          </a:bodyPr>
          <a:lstStyle>
            <a:lvl1pPr algn="ctr">
              <a:lnSpc>
                <a:spcPct val="90000"/>
              </a:lnSpc>
              <a:defRPr sz="3600" spc="100" baseline="0">
                <a:solidFill>
                  <a:schemeClr val="tx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endParaRPr lang="en-US" dirty="0"/>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endParaRPr lang="en-US" dirty="0"/>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endParaRPr lang="en-US" dirty="0"/>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60012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mparison Dark">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 xmlns:adec="http://schemas.microsoft.com/office/drawing/2017/decorative"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9001841" y="4372451"/>
              <a:ext cx="878334" cy="1705001"/>
            </a:xfrm>
            <a:prstGeom prst="rect">
              <a:avLst/>
            </a:prstGeom>
          </p:spPr>
        </p:pic>
      </p:grpSp>
      <p:sp>
        <p:nvSpPr>
          <p:cNvPr id="3" name="Title 2">
            <a:extLst>
              <a:ext uri="{FF2B5EF4-FFF2-40B4-BE49-F238E27FC236}">
                <a16:creationId xmlns:a16="http://schemas.microsoft.com/office/drawing/2014/main" id="{30CF8376-A762-054E-EA3C-FF9430AD98E5}"/>
              </a:ext>
            </a:extLst>
          </p:cNvPr>
          <p:cNvSpPr>
            <a:spLocks noGrp="1"/>
          </p:cNvSpPr>
          <p:nvPr>
            <p:ph type="title" hasCustomPrompt="1"/>
          </p:nvPr>
        </p:nvSpPr>
        <p:spPr>
          <a:xfrm>
            <a:off x="409099" y="286603"/>
            <a:ext cx="11373803" cy="1450757"/>
          </a:xfrm>
        </p:spPr>
        <p:txBody>
          <a:bodyPr anchor="ctr">
            <a:normAutofit/>
          </a:bodyPr>
          <a:lstStyle>
            <a:lvl1pPr algn="ctr">
              <a:defRPr sz="3600">
                <a:solidFill>
                  <a:schemeClr val="bg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endParaRPr lang="en-US" dirty="0"/>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endParaRPr lang="en-US" dirty="0"/>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endParaRPr lang="en-US" dirty="0"/>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bg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417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sson Summa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599788" y="353962"/>
            <a:ext cx="4786877" cy="983225"/>
          </a:xfrm>
        </p:spPr>
        <p:txBody>
          <a:bodyPr anchor="b">
            <a:normAutofit/>
          </a:bodyPr>
          <a:lstStyle>
            <a:lvl1pPr algn="l">
              <a:lnSpc>
                <a:spcPct val="90000"/>
              </a:lnSpc>
              <a:defRPr sz="3600" spc="100" baseline="0">
                <a:solidFill>
                  <a:schemeClr val="bg1"/>
                </a:solidFill>
              </a:defRPr>
            </a:lvl1pPr>
          </a:lstStyle>
          <a:p>
            <a:r>
              <a:rPr lang="en-US" dirty="0"/>
              <a:t>Add title here</a:t>
            </a:r>
          </a:p>
        </p:txBody>
      </p:sp>
      <p:sp>
        <p:nvSpPr>
          <p:cNvPr id="3" name="Subtitle 2"/>
          <p:cNvSpPr>
            <a:spLocks noGrp="1"/>
          </p:cNvSpPr>
          <p:nvPr>
            <p:ph type="subTitle" idx="1" hasCustomPrompt="1"/>
          </p:nvPr>
        </p:nvSpPr>
        <p:spPr>
          <a:xfrm>
            <a:off x="6599788" y="1517074"/>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599788" y="2341261"/>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A9BC9EC3-C68A-CC9E-C220-8D585A8B43A0}"/>
              </a:ext>
            </a:extLst>
          </p:cNvPr>
          <p:cNvSpPr>
            <a:spLocks noGrp="1"/>
          </p:cNvSpPr>
          <p:nvPr>
            <p:ph type="body" sz="quarter" idx="15" hasCustomPrompt="1"/>
          </p:nvPr>
        </p:nvSpPr>
        <p:spPr>
          <a:xfrm>
            <a:off x="6599789" y="2753247"/>
            <a:ext cx="3852296" cy="817345"/>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 xmlns:adec="http://schemas.microsoft.com/office/drawing/2017/decorative" val="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0800000">
            <a:off x="4426666" y="5060315"/>
            <a:ext cx="927943" cy="1801301"/>
          </a:xfrm>
          <a:prstGeom prst="rect">
            <a:avLst/>
          </a:prstGeom>
        </p:spPr>
      </p:pic>
      <p:sp>
        <p:nvSpPr>
          <p:cNvPr id="6" name="Text Placeholder 6">
            <a:extLst>
              <a:ext uri="{FF2B5EF4-FFF2-40B4-BE49-F238E27FC236}">
                <a16:creationId xmlns:a16="http://schemas.microsoft.com/office/drawing/2014/main" id="{DE3FA6A1-74D7-3926-C0BF-FECA6C0B0338}"/>
              </a:ext>
            </a:extLst>
          </p:cNvPr>
          <p:cNvSpPr>
            <a:spLocks noGrp="1"/>
          </p:cNvSpPr>
          <p:nvPr>
            <p:ph type="body" sz="quarter" idx="13" hasCustomPrompt="1"/>
          </p:nvPr>
        </p:nvSpPr>
        <p:spPr>
          <a:xfrm>
            <a:off x="6599788" y="3563285"/>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2" name="Text Placeholder 10">
            <a:extLst>
              <a:ext uri="{FF2B5EF4-FFF2-40B4-BE49-F238E27FC236}">
                <a16:creationId xmlns:a16="http://schemas.microsoft.com/office/drawing/2014/main" id="{9487AC4B-B367-6BC8-2DCA-61A43B326449}"/>
              </a:ext>
            </a:extLst>
          </p:cNvPr>
          <p:cNvSpPr>
            <a:spLocks noGrp="1"/>
          </p:cNvSpPr>
          <p:nvPr>
            <p:ph type="body" sz="quarter" idx="16" hasCustomPrompt="1"/>
          </p:nvPr>
        </p:nvSpPr>
        <p:spPr>
          <a:xfrm>
            <a:off x="6599788" y="3982578"/>
            <a:ext cx="3860546" cy="529133"/>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sp>
        <p:nvSpPr>
          <p:cNvPr id="8" name="Text Placeholder 6">
            <a:extLst>
              <a:ext uri="{FF2B5EF4-FFF2-40B4-BE49-F238E27FC236}">
                <a16:creationId xmlns:a16="http://schemas.microsoft.com/office/drawing/2014/main" id="{34E9A44E-6692-ACFA-4EB0-368490BF357A}"/>
              </a:ext>
            </a:extLst>
          </p:cNvPr>
          <p:cNvSpPr>
            <a:spLocks noGrp="1"/>
          </p:cNvSpPr>
          <p:nvPr>
            <p:ph type="body" sz="quarter" idx="14" hasCustomPrompt="1"/>
          </p:nvPr>
        </p:nvSpPr>
        <p:spPr>
          <a:xfrm>
            <a:off x="6599788" y="4564818"/>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3" name="Text Placeholder 10">
            <a:extLst>
              <a:ext uri="{FF2B5EF4-FFF2-40B4-BE49-F238E27FC236}">
                <a16:creationId xmlns:a16="http://schemas.microsoft.com/office/drawing/2014/main" id="{AB0B6725-F963-746B-381A-0F998539A022}"/>
              </a:ext>
            </a:extLst>
          </p:cNvPr>
          <p:cNvSpPr>
            <a:spLocks noGrp="1"/>
          </p:cNvSpPr>
          <p:nvPr>
            <p:ph type="body" sz="quarter" idx="17" hasCustomPrompt="1"/>
          </p:nvPr>
        </p:nvSpPr>
        <p:spPr>
          <a:xfrm>
            <a:off x="6599788" y="4975138"/>
            <a:ext cx="3860546" cy="852906"/>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spTree>
    <p:extLst>
      <p:ext uri="{BB962C8B-B14F-4D97-AF65-F5344CB8AC3E}">
        <p14:creationId xmlns:p14="http://schemas.microsoft.com/office/powerpoint/2010/main" val="141920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Add title here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16BCAC9C-7B8B-A7E5-574A-2C2D473655B3}"/>
              </a:ext>
            </a:extLst>
          </p:cNvPr>
          <p:cNvSpPr>
            <a:spLocks noGrp="1"/>
          </p:cNvSpPr>
          <p:nvPr>
            <p:ph type="ftr" sz="quarter" idx="3"/>
          </p:nvPr>
        </p:nvSpPr>
        <p:spPr>
          <a:xfrm>
            <a:off x="643051" y="6221324"/>
            <a:ext cx="6818262"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8" name="Slide Number Placeholder 9">
            <a:extLst>
              <a:ext uri="{FF2B5EF4-FFF2-40B4-BE49-F238E27FC236}">
                <a16:creationId xmlns:a16="http://schemas.microsoft.com/office/drawing/2014/main" id="{E44D41BF-45CF-B60E-08D3-A8C49332E574}"/>
              </a:ext>
            </a:extLst>
          </p:cNvPr>
          <p:cNvSpPr>
            <a:spLocks noGrp="1"/>
          </p:cNvSpPr>
          <p:nvPr>
            <p:ph type="sldNum" sz="quarter" idx="4"/>
          </p:nvPr>
        </p:nvSpPr>
        <p:spPr>
          <a:xfrm>
            <a:off x="10930596" y="622132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823282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9" r:id="rId5"/>
    <p:sldLayoutId id="2147483746" r:id="rId6"/>
    <p:sldLayoutId id="2147483747" r:id="rId7"/>
    <p:sldLayoutId id="2147483748" r:id="rId8"/>
    <p:sldLayoutId id="2147483750" r:id="rId9"/>
    <p:sldLayoutId id="2147483756" r:id="rId10"/>
    <p:sldLayoutId id="2147483751" r:id="rId11"/>
    <p:sldLayoutId id="2147483752" r:id="rId12"/>
    <p:sldLayoutId id="2147483754" r:id="rId13"/>
    <p:sldLayoutId id="2147483755" r:id="rId14"/>
    <p:sldLayoutId id="2147483753" r:id="rId15"/>
  </p:sldLayoutIdLst>
  <p:hf hdr="0" dt="0"/>
  <p:txStyles>
    <p:titleStyle>
      <a:lvl1pPr algn="l" defTabSz="914400" rtl="0" eaLnBrk="1" latinLnBrk="0" hangingPunct="1">
        <a:lnSpc>
          <a:spcPct val="90000"/>
        </a:lnSpc>
        <a:spcBef>
          <a:spcPct val="0"/>
        </a:spcBef>
        <a:buNone/>
        <a:defRPr sz="6000" kern="1200" spc="-50" baseline="0">
          <a:solidFill>
            <a:schemeClr val="tx1"/>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mailto:sagarmore.work@gmail.com" TargetMode="External"/><Relationship Id="rId2" Type="http://schemas.openxmlformats.org/officeDocument/2006/relationships/image" Target="../media/image29.jpg"/><Relationship Id="rId1" Type="http://schemas.openxmlformats.org/officeDocument/2006/relationships/slideLayout" Target="../slideLayouts/slideLayout15.xml"/><Relationship Id="rId4" Type="http://schemas.openxmlformats.org/officeDocument/2006/relationships/hyperlink" Target="https://www.linkedin.com/in/sagarmorewor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4.sv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4.sv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4.svg"/></Relationships>
</file>

<file path=ppt/slides/_rels/slide5.xml.rels><?xml version="1.0" encoding="UTF-8" standalone="yes"?>
<Relationships xmlns="http://schemas.openxmlformats.org/package/2006/relationships"><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44.sv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7.png"/><Relationship Id="rId4" Type="http://schemas.openxmlformats.org/officeDocument/2006/relationships/image" Target="../media/image44.sv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44.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4.sv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itle 94">
            <a:extLst>
              <a:ext uri="{FF2B5EF4-FFF2-40B4-BE49-F238E27FC236}">
                <a16:creationId xmlns:a16="http://schemas.microsoft.com/office/drawing/2014/main" id="{7643F50D-950F-5A7E-722A-79E4F5D31565}"/>
              </a:ext>
            </a:extLst>
          </p:cNvPr>
          <p:cNvSpPr>
            <a:spLocks noGrp="1"/>
          </p:cNvSpPr>
          <p:nvPr>
            <p:ph type="ctrTitle"/>
          </p:nvPr>
        </p:nvSpPr>
        <p:spPr>
          <a:xfrm>
            <a:off x="6516286" y="2175010"/>
            <a:ext cx="3994398" cy="2308500"/>
          </a:xfrm>
        </p:spPr>
        <p:txBody>
          <a:bodyPr>
            <a:normAutofit fontScale="90000"/>
          </a:bodyPr>
          <a:lstStyle/>
          <a:p>
            <a:r>
              <a:rPr lang="en-US" sz="4800" dirty="0" smtClean="0"/>
              <a:t>AtliQ</a:t>
            </a:r>
            <a:br>
              <a:rPr lang="en-US" sz="4800" dirty="0" smtClean="0"/>
            </a:br>
            <a:r>
              <a:rPr lang="en-US" sz="4800" dirty="0" smtClean="0"/>
              <a:t>Hardwares</a:t>
            </a:r>
            <a:br>
              <a:rPr lang="en-US" sz="4800" dirty="0" smtClean="0"/>
            </a:br>
            <a:r>
              <a:rPr lang="en-US" sz="4800" dirty="0" smtClean="0"/>
              <a:t>Sales &amp; Finance Analytics</a:t>
            </a:r>
            <a:endParaRPr lang="en-US" sz="4800" dirty="0"/>
          </a:p>
        </p:txBody>
      </p:sp>
      <p:sp>
        <p:nvSpPr>
          <p:cNvPr id="96" name="Subtitle 95">
            <a:extLst>
              <a:ext uri="{FF2B5EF4-FFF2-40B4-BE49-F238E27FC236}">
                <a16:creationId xmlns:a16="http://schemas.microsoft.com/office/drawing/2014/main" id="{1C5A4B6C-BAC7-A685-A9B1-2F354B12832E}"/>
              </a:ext>
            </a:extLst>
          </p:cNvPr>
          <p:cNvSpPr>
            <a:spLocks noGrp="1"/>
          </p:cNvSpPr>
          <p:nvPr>
            <p:ph type="subTitle" idx="1"/>
          </p:nvPr>
        </p:nvSpPr>
        <p:spPr>
          <a:xfrm>
            <a:off x="6060837" y="5586281"/>
            <a:ext cx="4323426" cy="1008925"/>
          </a:xfrm>
        </p:spPr>
        <p:txBody>
          <a:bodyPr/>
          <a:lstStyle/>
          <a:p>
            <a:r>
              <a:rPr lang="en-US" dirty="0"/>
              <a:t>Presentation by: </a:t>
            </a:r>
          </a:p>
          <a:p>
            <a:r>
              <a:rPr lang="en-US" dirty="0" err="1" smtClean="0"/>
              <a:t>Sagar</a:t>
            </a:r>
            <a:r>
              <a:rPr lang="en-US" dirty="0" smtClean="0"/>
              <a:t> More</a:t>
            </a:r>
            <a:endParaRPr lang="en-US" dirty="0"/>
          </a:p>
        </p:txBody>
      </p:sp>
      <p:pic>
        <p:nvPicPr>
          <p:cNvPr id="82" name="Picture Placeholder 81">
            <a:extLst>
              <a:ext uri="{FF2B5EF4-FFF2-40B4-BE49-F238E27FC236}">
                <a16:creationId xmlns:a16="http://schemas.microsoft.com/office/drawing/2014/main" id="{146F06CC-0FBA-25FB-03E4-AEA27BB636B2}"/>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7888" t="4262"/>
          <a:stretch/>
        </p:blipFill>
        <p:spPr>
          <a:xfrm>
            <a:off x="-2332" y="0"/>
            <a:ext cx="5852526" cy="6858000"/>
          </a:xfrm>
          <a:ln>
            <a:noFill/>
          </a:ln>
        </p:spPr>
      </p:pic>
      <p:sp>
        <p:nvSpPr>
          <p:cNvPr id="53" name="Freeform: Shape 52">
            <a:extLst>
              <a:ext uri="{FF2B5EF4-FFF2-40B4-BE49-F238E27FC236}">
                <a16:creationId xmlns:a16="http://schemas.microsoft.com/office/drawing/2014/main" id="{D96C8D99-3232-849B-9CC8-6E4982208FEA}"/>
              </a:ext>
              <a:ext uri="{C183D7F6-B498-43B3-948B-1728B52AA6E4}">
                <adec:decorative xmlns="" xmlns:adec="http://schemas.microsoft.com/office/drawing/2017/decorative" val="1"/>
              </a:ext>
            </a:extLst>
          </p:cNvPr>
          <p:cNvSpPr/>
          <p:nvPr/>
        </p:nvSpPr>
        <p:spPr>
          <a:xfrm rot="10800000">
            <a:off x="3507757" y="-11160"/>
            <a:ext cx="2553080" cy="6858841"/>
          </a:xfrm>
          <a:custGeom>
            <a:avLst/>
            <a:gdLst>
              <a:gd name="connsiteX0" fmla="*/ 2526446 w 2553080"/>
              <a:gd name="connsiteY0" fmla="*/ 0 h 6858841"/>
              <a:gd name="connsiteX1" fmla="*/ 1707127 w 2553080"/>
              <a:gd name="connsiteY1" fmla="*/ 3182290 h 6858841"/>
              <a:gd name="connsiteX2" fmla="*/ 1365955 w 2553080"/>
              <a:gd name="connsiteY2" fmla="*/ 4453431 h 6858841"/>
              <a:gd name="connsiteX3" fmla="*/ 1182052 w 2553080"/>
              <a:gd name="connsiteY3" fmla="*/ 4538343 h 6858841"/>
              <a:gd name="connsiteX4" fmla="*/ 1070442 w 2553080"/>
              <a:gd name="connsiteY4" fmla="*/ 4344440 h 6858841"/>
              <a:gd name="connsiteX5" fmla="*/ 1329175 w 2553080"/>
              <a:gd name="connsiteY5" fmla="*/ 3390133 h 6858841"/>
              <a:gd name="connsiteX6" fmla="*/ 1311418 w 2553080"/>
              <a:gd name="connsiteY6" fmla="*/ 3250726 h 6858841"/>
              <a:gd name="connsiteX7" fmla="*/ 1199808 w 2553080"/>
              <a:gd name="connsiteY7" fmla="*/ 3164547 h 6858841"/>
              <a:gd name="connsiteX8" fmla="*/ 975320 w 2553080"/>
              <a:gd name="connsiteY8" fmla="*/ 3293816 h 6858841"/>
              <a:gd name="connsiteX9" fmla="*/ 582148 w 2553080"/>
              <a:gd name="connsiteY9" fmla="*/ 4743652 h 6858841"/>
              <a:gd name="connsiteX10" fmla="*/ 5073 w 2553080"/>
              <a:gd name="connsiteY10" fmla="*/ 6842367 h 6858841"/>
              <a:gd name="connsiteX11" fmla="*/ 0 w 2553080"/>
              <a:gd name="connsiteY11" fmla="*/ 6858842 h 6858841"/>
              <a:gd name="connsiteX12" fmla="*/ 26634 w 2553080"/>
              <a:gd name="connsiteY12" fmla="*/ 6858842 h 6858841"/>
              <a:gd name="connsiteX13" fmla="*/ 607514 w 2553080"/>
              <a:gd name="connsiteY13" fmla="*/ 4751256 h 6858841"/>
              <a:gd name="connsiteX14" fmla="*/ 1000686 w 2553080"/>
              <a:gd name="connsiteY14" fmla="*/ 3301420 h 6858841"/>
              <a:gd name="connsiteX15" fmla="*/ 1194735 w 2553080"/>
              <a:gd name="connsiteY15" fmla="*/ 3189894 h 6858841"/>
              <a:gd name="connsiteX16" fmla="*/ 1289857 w 2553080"/>
              <a:gd name="connsiteY16" fmla="*/ 3263399 h 6858841"/>
              <a:gd name="connsiteX17" fmla="*/ 1305077 w 2553080"/>
              <a:gd name="connsiteY17" fmla="*/ 3383797 h 6858841"/>
              <a:gd name="connsiteX18" fmla="*/ 1046345 w 2553080"/>
              <a:gd name="connsiteY18" fmla="*/ 4338103 h 6858841"/>
              <a:gd name="connsiteX19" fmla="*/ 1175711 w 2553080"/>
              <a:gd name="connsiteY19" fmla="*/ 4562423 h 6858841"/>
              <a:gd name="connsiteX20" fmla="*/ 1390053 w 2553080"/>
              <a:gd name="connsiteY20" fmla="*/ 4462303 h 6858841"/>
              <a:gd name="connsiteX21" fmla="*/ 1390053 w 2553080"/>
              <a:gd name="connsiteY21" fmla="*/ 4461035 h 6858841"/>
              <a:gd name="connsiteX22" fmla="*/ 1731225 w 2553080"/>
              <a:gd name="connsiteY22" fmla="*/ 3188627 h 6858841"/>
              <a:gd name="connsiteX23" fmla="*/ 2553081 w 2553080"/>
              <a:gd name="connsiteY23" fmla="*/ 1267 h 6858841"/>
              <a:gd name="connsiteX24" fmla="*/ 2526446 w 2553080"/>
              <a:gd name="connsiteY24" fmla="*/ 0 h 685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53080" h="6858841">
                <a:moveTo>
                  <a:pt x="2526446" y="0"/>
                </a:moveTo>
                <a:lnTo>
                  <a:pt x="1707127" y="3182290"/>
                </a:lnTo>
                <a:lnTo>
                  <a:pt x="1365955" y="4453431"/>
                </a:lnTo>
                <a:cubicBezTo>
                  <a:pt x="1332979" y="4523135"/>
                  <a:pt x="1255613" y="4558621"/>
                  <a:pt x="1182052" y="4538343"/>
                </a:cubicBezTo>
                <a:cubicBezTo>
                  <a:pt x="1098345" y="4515531"/>
                  <a:pt x="1047613" y="4428085"/>
                  <a:pt x="1070442" y="4344440"/>
                </a:cubicBezTo>
                <a:lnTo>
                  <a:pt x="1329175" y="3390133"/>
                </a:lnTo>
                <a:cubicBezTo>
                  <a:pt x="1341858" y="3343242"/>
                  <a:pt x="1335516" y="3293816"/>
                  <a:pt x="1311418" y="3250726"/>
                </a:cubicBezTo>
                <a:cubicBezTo>
                  <a:pt x="1287321" y="3207637"/>
                  <a:pt x="1248004" y="3177220"/>
                  <a:pt x="1199808" y="3164547"/>
                </a:cubicBezTo>
                <a:cubicBezTo>
                  <a:pt x="1102150" y="3137933"/>
                  <a:pt x="1000686" y="3196230"/>
                  <a:pt x="975320" y="3293816"/>
                </a:cubicBezTo>
                <a:lnTo>
                  <a:pt x="582148" y="4743652"/>
                </a:lnTo>
                <a:lnTo>
                  <a:pt x="5073" y="6842367"/>
                </a:lnTo>
                <a:cubicBezTo>
                  <a:pt x="5073" y="6842367"/>
                  <a:pt x="1268" y="6855040"/>
                  <a:pt x="0" y="6858842"/>
                </a:cubicBezTo>
                <a:lnTo>
                  <a:pt x="26634" y="6858842"/>
                </a:lnTo>
                <a:lnTo>
                  <a:pt x="607514" y="4751256"/>
                </a:lnTo>
                <a:lnTo>
                  <a:pt x="1000686" y="3301420"/>
                </a:lnTo>
                <a:cubicBezTo>
                  <a:pt x="1023515" y="3217775"/>
                  <a:pt x="1111028" y="3167082"/>
                  <a:pt x="1194735" y="3189894"/>
                </a:cubicBezTo>
                <a:cubicBezTo>
                  <a:pt x="1235321" y="3201300"/>
                  <a:pt x="1269565" y="3226647"/>
                  <a:pt x="1289857" y="3263399"/>
                </a:cubicBezTo>
                <a:cubicBezTo>
                  <a:pt x="1311418" y="3300152"/>
                  <a:pt x="1316492" y="3341975"/>
                  <a:pt x="1305077" y="3383797"/>
                </a:cubicBezTo>
                <a:lnTo>
                  <a:pt x="1046345" y="4338103"/>
                </a:lnTo>
                <a:cubicBezTo>
                  <a:pt x="1019710" y="4435689"/>
                  <a:pt x="1078052" y="4537076"/>
                  <a:pt x="1175711" y="4562423"/>
                </a:cubicBezTo>
                <a:cubicBezTo>
                  <a:pt x="1261955" y="4585235"/>
                  <a:pt x="1352004" y="4543413"/>
                  <a:pt x="1390053" y="4462303"/>
                </a:cubicBezTo>
                <a:lnTo>
                  <a:pt x="1390053" y="4461035"/>
                </a:lnTo>
                <a:lnTo>
                  <a:pt x="1731225" y="3188627"/>
                </a:lnTo>
                <a:lnTo>
                  <a:pt x="2553081" y="1267"/>
                </a:lnTo>
                <a:cubicBezTo>
                  <a:pt x="2544203" y="0"/>
                  <a:pt x="2535325" y="0"/>
                  <a:pt x="2526446" y="0"/>
                </a:cubicBezTo>
                <a:close/>
              </a:path>
            </a:pathLst>
          </a:custGeom>
          <a:solidFill>
            <a:schemeClr val="accent1"/>
          </a:solidFill>
          <a:ln w="9116" cap="flat">
            <a:noFill/>
            <a:prstDash val="solid"/>
            <a:miter/>
          </a:ln>
        </p:spPr>
        <p:txBody>
          <a:bodyPr rtlCol="0" anchor="ctr"/>
          <a:lstStyle/>
          <a:p>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8280" y="336854"/>
            <a:ext cx="1508361" cy="1476048"/>
          </a:xfrm>
          <a:prstGeom prst="rect">
            <a:avLst/>
          </a:prstGeom>
        </p:spPr>
      </p:pic>
      <p:sp>
        <p:nvSpPr>
          <p:cNvPr id="9"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1</a:t>
            </a:r>
            <a:endParaRPr lang="en-US" dirty="0"/>
          </a:p>
        </p:txBody>
      </p:sp>
    </p:spTree>
    <p:extLst>
      <p:ext uri="{BB962C8B-B14F-4D97-AF65-F5344CB8AC3E}">
        <p14:creationId xmlns:p14="http://schemas.microsoft.com/office/powerpoint/2010/main" val="3503979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364361" y="0"/>
            <a:ext cx="2458065" cy="2271252"/>
          </a:xfrm>
          <a:prstGeom prst="rect">
            <a:avLst/>
          </a:prstGeom>
          <a:solidFill>
            <a:schemeClr val="bg1"/>
          </a:solidFill>
        </p:spPr>
        <p:txBody>
          <a:bodyPr wrap="square" rtlCol="0">
            <a:spAutoFit/>
          </a:bodyPr>
          <a:lstStyle/>
          <a:p>
            <a:endParaRPr lang="en-IN" dirty="0"/>
          </a:p>
        </p:txBody>
      </p:sp>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1" y="706036"/>
            <a:ext cx="9774642" cy="611487"/>
          </a:xfrm>
        </p:spPr>
        <p:txBody>
          <a:bodyPr>
            <a:noAutofit/>
          </a:bodyPr>
          <a:lstStyle/>
          <a:p>
            <a:r>
              <a:rPr lang="en-US" dirty="0" smtClean="0"/>
              <a:t>Sales: Market Performance vs Target Report</a:t>
            </a:r>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10</a:t>
            </a:r>
            <a:endParaRPr lang="en-US" dirty="0"/>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1213" y="300376"/>
            <a:ext cx="687079" cy="672360"/>
          </a:xfrm>
          <a:prstGeom prst="rect">
            <a:avLst/>
          </a:prstGeom>
        </p:spPr>
      </p:pic>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7.2</a:t>
            </a:r>
            <a:endParaRPr lang="en-US" b="1" dirty="0"/>
          </a:p>
        </p:txBody>
      </p:sp>
      <p:sp>
        <p:nvSpPr>
          <p:cNvPr id="20" name="TextBox 19"/>
          <p:cNvSpPr txBox="1"/>
          <p:nvPr/>
        </p:nvSpPr>
        <p:spPr>
          <a:xfrm>
            <a:off x="6168902" y="4586748"/>
            <a:ext cx="2458065" cy="2271252"/>
          </a:xfrm>
          <a:prstGeom prst="rect">
            <a:avLst/>
          </a:prstGeom>
          <a:solidFill>
            <a:schemeClr val="bg1"/>
          </a:solidFill>
        </p:spPr>
        <p:txBody>
          <a:bodyPr wrap="square" rtlCol="0">
            <a:spAutoFit/>
          </a:bodyPr>
          <a:lstStyle/>
          <a:p>
            <a:endParaRPr lang="en-IN"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777" r="6740" b="30082"/>
          <a:stretch/>
        </p:blipFill>
        <p:spPr>
          <a:xfrm>
            <a:off x="3367548" y="1317523"/>
            <a:ext cx="5456904" cy="5456904"/>
          </a:xfrm>
          <a:prstGeom prst="rect">
            <a:avLst/>
          </a:prstGeom>
        </p:spPr>
      </p:pic>
    </p:spTree>
    <p:extLst>
      <p:ext uri="{BB962C8B-B14F-4D97-AF65-F5344CB8AC3E}">
        <p14:creationId xmlns:p14="http://schemas.microsoft.com/office/powerpoint/2010/main" val="32268426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364361" y="0"/>
            <a:ext cx="2458065" cy="2271252"/>
          </a:xfrm>
          <a:prstGeom prst="rect">
            <a:avLst/>
          </a:prstGeom>
          <a:solidFill>
            <a:schemeClr val="bg1"/>
          </a:solidFill>
        </p:spPr>
        <p:txBody>
          <a:bodyPr wrap="square" rtlCol="0">
            <a:spAutoFit/>
          </a:bodyPr>
          <a:lstStyle/>
          <a:p>
            <a:endParaRPr lang="en-IN" dirty="0"/>
          </a:p>
        </p:txBody>
      </p:sp>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1" y="706036"/>
            <a:ext cx="9774642" cy="611487"/>
          </a:xfrm>
        </p:spPr>
        <p:txBody>
          <a:bodyPr>
            <a:noAutofit/>
          </a:bodyPr>
          <a:lstStyle/>
          <a:p>
            <a:r>
              <a:rPr lang="en-US" dirty="0" smtClean="0"/>
              <a:t>Sales: Products by Sales &amp; Qty Reports</a:t>
            </a:r>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11</a:t>
            </a:r>
            <a:endParaRPr lang="en-US" dirty="0"/>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1213" y="300376"/>
            <a:ext cx="687079" cy="672360"/>
          </a:xfrm>
          <a:prstGeom prst="rect">
            <a:avLst/>
          </a:prstGeom>
        </p:spPr>
      </p:pic>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7.3</a:t>
            </a:r>
            <a:endParaRPr lang="en-US" b="1" dirty="0"/>
          </a:p>
        </p:txBody>
      </p:sp>
      <p:sp>
        <p:nvSpPr>
          <p:cNvPr id="20" name="TextBox 19"/>
          <p:cNvSpPr txBox="1"/>
          <p:nvPr/>
        </p:nvSpPr>
        <p:spPr>
          <a:xfrm>
            <a:off x="6168902" y="4586748"/>
            <a:ext cx="2458065" cy="2271252"/>
          </a:xfrm>
          <a:prstGeom prst="rect">
            <a:avLst/>
          </a:prstGeom>
          <a:solidFill>
            <a:schemeClr val="bg1"/>
          </a:solidFill>
        </p:spPr>
        <p:txBody>
          <a:bodyPr wrap="square" rtlCol="0">
            <a:spAutoFit/>
          </a:bodyPr>
          <a:lstStyle/>
          <a:p>
            <a:endParaRPr lang="en-IN"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7849" b="52488"/>
          <a:stretch/>
        </p:blipFill>
        <p:spPr>
          <a:xfrm>
            <a:off x="1115676" y="2350718"/>
            <a:ext cx="5053226" cy="3371656"/>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472" r="27562" b="33614"/>
          <a:stretch/>
        </p:blipFill>
        <p:spPr>
          <a:xfrm>
            <a:off x="6168902" y="1334611"/>
            <a:ext cx="4379603" cy="5377673"/>
          </a:xfrm>
          <a:prstGeom prst="rect">
            <a:avLst/>
          </a:prstGeom>
        </p:spPr>
      </p:pic>
    </p:spTree>
    <p:extLst>
      <p:ext uri="{BB962C8B-B14F-4D97-AF65-F5344CB8AC3E}">
        <p14:creationId xmlns:p14="http://schemas.microsoft.com/office/powerpoint/2010/main" val="256506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364361" y="0"/>
            <a:ext cx="2458065" cy="2271252"/>
          </a:xfrm>
          <a:prstGeom prst="rect">
            <a:avLst/>
          </a:prstGeom>
          <a:solidFill>
            <a:schemeClr val="bg1"/>
          </a:solidFill>
        </p:spPr>
        <p:txBody>
          <a:bodyPr wrap="square" rtlCol="0">
            <a:spAutoFit/>
          </a:bodyPr>
          <a:lstStyle/>
          <a:p>
            <a:endParaRPr lang="en-IN" dirty="0"/>
          </a:p>
        </p:txBody>
      </p:sp>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0" y="706036"/>
            <a:ext cx="10579120" cy="611487"/>
          </a:xfrm>
        </p:spPr>
        <p:txBody>
          <a:bodyPr>
            <a:noAutofit/>
          </a:bodyPr>
          <a:lstStyle/>
          <a:p>
            <a:r>
              <a:rPr lang="en-US" dirty="0" smtClean="0"/>
              <a:t>Sales: Division, Country, New Products Reports</a:t>
            </a:r>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12</a:t>
            </a:r>
            <a:endParaRPr lang="en-US" dirty="0"/>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1213" y="231552"/>
            <a:ext cx="687079" cy="672360"/>
          </a:xfrm>
          <a:prstGeom prst="rect">
            <a:avLst/>
          </a:prstGeom>
        </p:spPr>
      </p:pic>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7.4</a:t>
            </a:r>
            <a:endParaRPr lang="en-US" b="1" dirty="0"/>
          </a:p>
        </p:txBody>
      </p:sp>
      <p:sp>
        <p:nvSpPr>
          <p:cNvPr id="20" name="TextBox 19"/>
          <p:cNvSpPr txBox="1"/>
          <p:nvPr/>
        </p:nvSpPr>
        <p:spPr>
          <a:xfrm>
            <a:off x="6168902" y="4586748"/>
            <a:ext cx="2458065" cy="2271252"/>
          </a:xfrm>
          <a:prstGeom prst="rect">
            <a:avLst/>
          </a:prstGeom>
          <a:solidFill>
            <a:schemeClr val="bg1"/>
          </a:solidFill>
        </p:spPr>
        <p:txBody>
          <a:bodyPr wrap="square" rtlCol="0">
            <a:spAutoFit/>
          </a:bodyPr>
          <a:lstStyle/>
          <a:p>
            <a:endParaRPr lang="en-IN"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591" r="23010" b="67742"/>
          <a:stretch/>
        </p:blipFill>
        <p:spPr>
          <a:xfrm>
            <a:off x="1347017" y="1540210"/>
            <a:ext cx="4627731" cy="2520000"/>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432" r="19086" b="40830"/>
          <a:stretch/>
        </p:blipFill>
        <p:spPr>
          <a:xfrm>
            <a:off x="5879689" y="1317523"/>
            <a:ext cx="4625078" cy="5259715"/>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3478" r="26668" b="61864"/>
          <a:stretch/>
        </p:blipFill>
        <p:spPr>
          <a:xfrm>
            <a:off x="1347017" y="3913238"/>
            <a:ext cx="4627731" cy="2664000"/>
          </a:xfrm>
          <a:prstGeom prst="rect">
            <a:avLst/>
          </a:prstGeom>
        </p:spPr>
      </p:pic>
    </p:spTree>
    <p:extLst>
      <p:ext uri="{BB962C8B-B14F-4D97-AF65-F5344CB8AC3E}">
        <p14:creationId xmlns:p14="http://schemas.microsoft.com/office/powerpoint/2010/main" val="35003606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364361" y="0"/>
            <a:ext cx="2458065" cy="2271252"/>
          </a:xfrm>
          <a:prstGeom prst="rect">
            <a:avLst/>
          </a:prstGeom>
          <a:solidFill>
            <a:schemeClr val="bg1"/>
          </a:solidFill>
        </p:spPr>
        <p:txBody>
          <a:bodyPr wrap="square" rtlCol="0">
            <a:spAutoFit/>
          </a:bodyPr>
          <a:lstStyle/>
          <a:p>
            <a:endParaRPr lang="en-IN" dirty="0"/>
          </a:p>
        </p:txBody>
      </p:sp>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0" y="706036"/>
            <a:ext cx="10579120" cy="611487"/>
          </a:xfrm>
        </p:spPr>
        <p:txBody>
          <a:bodyPr>
            <a:noAutofit/>
          </a:bodyPr>
          <a:lstStyle/>
          <a:p>
            <a:r>
              <a:rPr lang="en-US" dirty="0" smtClean="0"/>
              <a:t>Finance: P &amp; L by Fiscal Years Report</a:t>
            </a:r>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13</a:t>
            </a:r>
            <a:endParaRPr lang="en-US" dirty="0"/>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1213" y="231552"/>
            <a:ext cx="687079" cy="672360"/>
          </a:xfrm>
          <a:prstGeom prst="rect">
            <a:avLst/>
          </a:prstGeom>
        </p:spPr>
      </p:pic>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a:t>8</a:t>
            </a:r>
            <a:r>
              <a:rPr lang="en-US" b="1" dirty="0" smtClean="0"/>
              <a:t>.1</a:t>
            </a:r>
            <a:endParaRPr lang="en-US" b="1" dirty="0"/>
          </a:p>
        </p:txBody>
      </p:sp>
      <p:sp>
        <p:nvSpPr>
          <p:cNvPr id="20" name="TextBox 19"/>
          <p:cNvSpPr txBox="1"/>
          <p:nvPr/>
        </p:nvSpPr>
        <p:spPr>
          <a:xfrm>
            <a:off x="6168902" y="4586748"/>
            <a:ext cx="2458065" cy="2271252"/>
          </a:xfrm>
          <a:prstGeom prst="rect">
            <a:avLst/>
          </a:prstGeom>
          <a:solidFill>
            <a:schemeClr val="bg1"/>
          </a:solidFill>
        </p:spPr>
        <p:txBody>
          <a:bodyPr wrap="square" rtlCol="0">
            <a:spAutoFit/>
          </a:bodyPr>
          <a:lstStyle/>
          <a:p>
            <a:endParaRPr lang="en-IN"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388" t="1" r="13282" b="42267"/>
          <a:stretch/>
        </p:blipFill>
        <p:spPr>
          <a:xfrm>
            <a:off x="3156155" y="1450257"/>
            <a:ext cx="5879690" cy="5209118"/>
          </a:xfrm>
          <a:prstGeom prst="rect">
            <a:avLst/>
          </a:prstGeom>
        </p:spPr>
      </p:pic>
    </p:spTree>
    <p:extLst>
      <p:ext uri="{BB962C8B-B14F-4D97-AF65-F5344CB8AC3E}">
        <p14:creationId xmlns:p14="http://schemas.microsoft.com/office/powerpoint/2010/main" val="8826675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364361" y="0"/>
            <a:ext cx="2458065" cy="2271252"/>
          </a:xfrm>
          <a:prstGeom prst="rect">
            <a:avLst/>
          </a:prstGeom>
          <a:solidFill>
            <a:schemeClr val="bg1"/>
          </a:solidFill>
        </p:spPr>
        <p:txBody>
          <a:bodyPr wrap="square" rtlCol="0">
            <a:spAutoFit/>
          </a:bodyPr>
          <a:lstStyle/>
          <a:p>
            <a:endParaRPr lang="en-IN" dirty="0"/>
          </a:p>
        </p:txBody>
      </p:sp>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0" y="706036"/>
            <a:ext cx="10579120" cy="611487"/>
          </a:xfrm>
        </p:spPr>
        <p:txBody>
          <a:bodyPr>
            <a:noAutofit/>
          </a:bodyPr>
          <a:lstStyle/>
          <a:p>
            <a:r>
              <a:rPr lang="en-US" dirty="0" smtClean="0"/>
              <a:t>Finance: P &amp; L by Fiscal Months Report</a:t>
            </a:r>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14</a:t>
            </a:r>
            <a:endParaRPr lang="en-US" dirty="0"/>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1213" y="231552"/>
            <a:ext cx="687079" cy="672360"/>
          </a:xfrm>
          <a:prstGeom prst="rect">
            <a:avLst/>
          </a:prstGeom>
        </p:spPr>
      </p:pic>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8.2</a:t>
            </a:r>
            <a:endParaRPr lang="en-US" b="1" dirty="0"/>
          </a:p>
        </p:txBody>
      </p:sp>
      <p:sp>
        <p:nvSpPr>
          <p:cNvPr id="20" name="TextBox 19"/>
          <p:cNvSpPr txBox="1"/>
          <p:nvPr/>
        </p:nvSpPr>
        <p:spPr>
          <a:xfrm>
            <a:off x="6168902" y="4586748"/>
            <a:ext cx="2458065" cy="2271252"/>
          </a:xfrm>
          <a:prstGeom prst="rect">
            <a:avLst/>
          </a:prstGeom>
          <a:solidFill>
            <a:schemeClr val="bg1"/>
          </a:solidFill>
        </p:spPr>
        <p:txBody>
          <a:bodyPr wrap="square" rtlCol="0">
            <a:spAutoFit/>
          </a:bodyPr>
          <a:lstStyle/>
          <a:p>
            <a:endParaRPr lang="en-IN"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068" b="11711"/>
          <a:stretch/>
        </p:blipFill>
        <p:spPr>
          <a:xfrm>
            <a:off x="607932" y="1792007"/>
            <a:ext cx="5584299" cy="3930367"/>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3460" r="1570" b="23397"/>
          <a:stretch/>
        </p:blipFill>
        <p:spPr>
          <a:xfrm>
            <a:off x="6174088" y="1792007"/>
            <a:ext cx="5400000" cy="3365701"/>
          </a:xfrm>
          <a:prstGeom prst="rect">
            <a:avLst/>
          </a:prstGeom>
        </p:spPr>
      </p:pic>
      <p:sp>
        <p:nvSpPr>
          <p:cNvPr id="13" name="Action Button: Return 12">
            <a:hlinkClick r:id="" action="ppaction://hlinkshowjump?jump=lastslideviewed" highlightClick="1"/>
          </p:cNvPr>
          <p:cNvSpPr/>
          <p:nvPr/>
        </p:nvSpPr>
        <p:spPr>
          <a:xfrm>
            <a:off x="5742037" y="5602683"/>
            <a:ext cx="353961" cy="299501"/>
          </a:xfrm>
          <a:prstGeom prst="actionButtonRetur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ction Button: Return 13">
            <a:hlinkClick r:id="" action="ppaction://hlinkshowjump?jump=lastslideviewed" highlightClick="1"/>
          </p:cNvPr>
          <p:cNvSpPr/>
          <p:nvPr/>
        </p:nvSpPr>
        <p:spPr>
          <a:xfrm flipV="1">
            <a:off x="6168902" y="1570593"/>
            <a:ext cx="353961" cy="299501"/>
          </a:xfrm>
          <a:prstGeom prst="actionButtonRetur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929765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364361" y="0"/>
            <a:ext cx="2458065" cy="2271252"/>
          </a:xfrm>
          <a:prstGeom prst="rect">
            <a:avLst/>
          </a:prstGeom>
          <a:solidFill>
            <a:schemeClr val="bg1"/>
          </a:solidFill>
        </p:spPr>
        <p:txBody>
          <a:bodyPr wrap="square" rtlCol="0">
            <a:spAutoFit/>
          </a:bodyPr>
          <a:lstStyle/>
          <a:p>
            <a:endParaRPr lang="en-IN" dirty="0"/>
          </a:p>
        </p:txBody>
      </p:sp>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0" y="706036"/>
            <a:ext cx="10579120" cy="611487"/>
          </a:xfrm>
        </p:spPr>
        <p:txBody>
          <a:bodyPr>
            <a:noAutofit/>
          </a:bodyPr>
          <a:lstStyle/>
          <a:p>
            <a:r>
              <a:rPr lang="en-US" dirty="0" smtClean="0"/>
              <a:t>Finance: P &amp; L by Markets Report</a:t>
            </a:r>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15</a:t>
            </a:r>
            <a:endParaRPr lang="en-US" dirty="0"/>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1213" y="231552"/>
            <a:ext cx="687079" cy="672360"/>
          </a:xfrm>
          <a:prstGeom prst="rect">
            <a:avLst/>
          </a:prstGeom>
        </p:spPr>
      </p:pic>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8.3</a:t>
            </a:r>
            <a:endParaRPr lang="en-US" b="1" dirty="0"/>
          </a:p>
        </p:txBody>
      </p:sp>
      <p:sp>
        <p:nvSpPr>
          <p:cNvPr id="20" name="TextBox 19"/>
          <p:cNvSpPr txBox="1"/>
          <p:nvPr/>
        </p:nvSpPr>
        <p:spPr>
          <a:xfrm>
            <a:off x="6168902" y="4586748"/>
            <a:ext cx="2458065" cy="2271252"/>
          </a:xfrm>
          <a:prstGeom prst="rect">
            <a:avLst/>
          </a:prstGeom>
          <a:solidFill>
            <a:schemeClr val="bg1"/>
          </a:solidFill>
        </p:spPr>
        <p:txBody>
          <a:bodyPr wrap="square" rtlCol="0">
            <a:spAutoFit/>
          </a:bodyPr>
          <a:lstStyle/>
          <a:p>
            <a:endParaRPr lang="en-IN"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9924" b="26739"/>
          <a:stretch/>
        </p:blipFill>
        <p:spPr>
          <a:xfrm>
            <a:off x="3426970" y="1239436"/>
            <a:ext cx="5338061" cy="5618564"/>
          </a:xfrm>
          <a:prstGeom prst="rect">
            <a:avLst/>
          </a:prstGeom>
        </p:spPr>
      </p:pic>
    </p:spTree>
    <p:extLst>
      <p:ext uri="{BB962C8B-B14F-4D97-AF65-F5344CB8AC3E}">
        <p14:creationId xmlns:p14="http://schemas.microsoft.com/office/powerpoint/2010/main" val="23762677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364361" y="0"/>
            <a:ext cx="2458065" cy="2271252"/>
          </a:xfrm>
          <a:prstGeom prst="rect">
            <a:avLst/>
          </a:prstGeom>
          <a:solidFill>
            <a:schemeClr val="bg1"/>
          </a:solidFill>
        </p:spPr>
        <p:txBody>
          <a:bodyPr wrap="square" rtlCol="0">
            <a:spAutoFit/>
          </a:bodyPr>
          <a:lstStyle/>
          <a:p>
            <a:endParaRPr lang="en-IN" dirty="0"/>
          </a:p>
        </p:txBody>
      </p:sp>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0" y="706036"/>
            <a:ext cx="10579120" cy="611487"/>
          </a:xfrm>
        </p:spPr>
        <p:txBody>
          <a:bodyPr>
            <a:noAutofit/>
          </a:bodyPr>
          <a:lstStyle/>
          <a:p>
            <a:r>
              <a:rPr lang="en-US" dirty="0" smtClean="0"/>
              <a:t>Finance: GM% by Quarters Report</a:t>
            </a:r>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16</a:t>
            </a:r>
            <a:endParaRPr lang="en-US" dirty="0"/>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1213" y="231552"/>
            <a:ext cx="687079" cy="672360"/>
          </a:xfrm>
          <a:prstGeom prst="rect">
            <a:avLst/>
          </a:prstGeom>
        </p:spPr>
      </p:pic>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8.4</a:t>
            </a:r>
            <a:endParaRPr lang="en-US" b="1" dirty="0"/>
          </a:p>
        </p:txBody>
      </p:sp>
      <p:sp>
        <p:nvSpPr>
          <p:cNvPr id="20" name="TextBox 19"/>
          <p:cNvSpPr txBox="1"/>
          <p:nvPr/>
        </p:nvSpPr>
        <p:spPr>
          <a:xfrm>
            <a:off x="6168902" y="4586748"/>
            <a:ext cx="2458065" cy="2271252"/>
          </a:xfrm>
          <a:prstGeom prst="rect">
            <a:avLst/>
          </a:prstGeom>
          <a:solidFill>
            <a:schemeClr val="bg1"/>
          </a:solidFill>
        </p:spPr>
        <p:txBody>
          <a:bodyPr wrap="square" rtlCol="0">
            <a:spAutoFit/>
          </a:bodyPr>
          <a:lstStyle/>
          <a:p>
            <a:endParaRPr lang="en-IN"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37371" b="13835"/>
          <a:stretch/>
        </p:blipFill>
        <p:spPr>
          <a:xfrm>
            <a:off x="836131" y="1498443"/>
            <a:ext cx="4872542" cy="518004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r="37067" b="44696"/>
          <a:stretch/>
        </p:blipFill>
        <p:spPr>
          <a:xfrm>
            <a:off x="5632799" y="2131713"/>
            <a:ext cx="5760000" cy="3911306"/>
          </a:xfrm>
          <a:prstGeom prst="rect">
            <a:avLst/>
          </a:prstGeom>
        </p:spPr>
      </p:pic>
    </p:spTree>
    <p:extLst>
      <p:ext uri="{BB962C8B-B14F-4D97-AF65-F5344CB8AC3E}">
        <p14:creationId xmlns:p14="http://schemas.microsoft.com/office/powerpoint/2010/main" val="12575998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13">
            <a:extLst>
              <a:ext uri="{FF2B5EF4-FFF2-40B4-BE49-F238E27FC236}">
                <a16:creationId xmlns:a16="http://schemas.microsoft.com/office/drawing/2014/main" id="{BA498B66-C42E-029B-6F9F-FF45F4C14BB9}"/>
              </a:ext>
            </a:extLst>
          </p:cNvPr>
          <p:cNvSpPr>
            <a:spLocks noGrp="1"/>
          </p:cNvSpPr>
          <p:nvPr>
            <p:ph type="subTitle" idx="1"/>
          </p:nvPr>
        </p:nvSpPr>
        <p:spPr>
          <a:xfrm>
            <a:off x="6174658" y="363793"/>
            <a:ext cx="4786877" cy="786473"/>
          </a:xfrm>
        </p:spPr>
        <p:txBody>
          <a:bodyPr>
            <a:normAutofit/>
          </a:bodyPr>
          <a:lstStyle/>
          <a:p>
            <a:r>
              <a:rPr lang="en-US" sz="3600" dirty="0" smtClean="0"/>
              <a:t>Insights</a:t>
            </a:r>
            <a:endParaRPr lang="en-US" sz="3600" dirty="0"/>
          </a:p>
        </p:txBody>
      </p:sp>
      <p:pic>
        <p:nvPicPr>
          <p:cNvPr id="11" name="Picture Placeholder 10" descr="A person with his hand on his chin">
            <a:extLst>
              <a:ext uri="{FF2B5EF4-FFF2-40B4-BE49-F238E27FC236}">
                <a16:creationId xmlns:a16="http://schemas.microsoft.com/office/drawing/2014/main" id="{8FB04EF3-CC57-2C94-49E0-6F49EAA52171}"/>
              </a:ext>
            </a:extLst>
          </p:cNvPr>
          <p:cNvPicPr>
            <a:picLocks noGrp="1" noChangeAspect="1"/>
          </p:cNvPicPr>
          <p:nvPr>
            <p:ph type="pic" sz="quarter" idx="11"/>
          </p:nvPr>
        </p:nvPicPr>
        <p:blipFill>
          <a:blip r:embed="rId2"/>
          <a:srcRect l="172" r="172"/>
          <a:stretch/>
        </p:blipFill>
        <p:spPr>
          <a:xfrm>
            <a:off x="0" y="-2235"/>
            <a:ext cx="5840730" cy="6862275"/>
          </a:xfrm>
        </p:spPr>
      </p:pic>
      <p:sp>
        <p:nvSpPr>
          <p:cNvPr id="15" name="Text Placeholder 14">
            <a:extLst>
              <a:ext uri="{FF2B5EF4-FFF2-40B4-BE49-F238E27FC236}">
                <a16:creationId xmlns:a16="http://schemas.microsoft.com/office/drawing/2014/main" id="{43B8BFA9-FBE9-EDA2-FBB1-C2B55CD7C827}"/>
              </a:ext>
            </a:extLst>
          </p:cNvPr>
          <p:cNvSpPr>
            <a:spLocks noGrp="1"/>
          </p:cNvSpPr>
          <p:nvPr>
            <p:ph type="body" sz="quarter" idx="12"/>
          </p:nvPr>
        </p:nvSpPr>
        <p:spPr>
          <a:xfrm>
            <a:off x="6174658" y="1307582"/>
            <a:ext cx="5683045" cy="5014560"/>
          </a:xfrm>
        </p:spPr>
        <p:txBody>
          <a:bodyPr>
            <a:normAutofit fontScale="77500" lnSpcReduction="20000"/>
          </a:bodyPr>
          <a:lstStyle/>
          <a:p>
            <a:r>
              <a:rPr lang="en-US" dirty="0" smtClean="0"/>
              <a:t>Customer </a:t>
            </a:r>
            <a:r>
              <a:rPr lang="en-US" dirty="0"/>
              <a:t>Amazon tops the charts by grossing Net Sales of $ 82.1 Million in 2021, while </a:t>
            </a:r>
            <a:r>
              <a:rPr lang="en-US" dirty="0" smtClean="0"/>
              <a:t>experiencing </a:t>
            </a:r>
            <a:r>
              <a:rPr lang="en-US" dirty="0"/>
              <a:t>the lowest sales increment rate of 120%.</a:t>
            </a:r>
            <a:endParaRPr lang="en-US" dirty="0"/>
          </a:p>
          <a:p>
            <a:r>
              <a:rPr lang="en-US" dirty="0"/>
              <a:t>Customer Nova comes out with the Lowest Net Sales of $ 0.4 Million in 2021, while it experienced a sudden high surge in Sales with the Net Sales figure increasing almost 26.6 times from 2020 to 2021</a:t>
            </a:r>
            <a:r>
              <a:rPr lang="en-US" dirty="0" smtClean="0"/>
              <a:t>.</a:t>
            </a:r>
          </a:p>
          <a:p>
            <a:r>
              <a:rPr lang="en-US" dirty="0"/>
              <a:t>India dominates as the forerunner with Net Sales at a staggering $ 161.3 Million in 2021, while missing to meet its 2021 Net Sales Targets by $ 9.6 Million (5.6</a:t>
            </a:r>
            <a:r>
              <a:rPr lang="en-US" dirty="0" smtClean="0"/>
              <a:t>%).</a:t>
            </a:r>
          </a:p>
          <a:p>
            <a:r>
              <a:rPr lang="en-US" dirty="0"/>
              <a:t>Across the globe, Poland fails to meet its 2021 Net Sales Targets by the widest margin of around </a:t>
            </a:r>
            <a:r>
              <a:rPr lang="en-US" dirty="0" smtClean="0"/>
              <a:t>-15%.</a:t>
            </a:r>
          </a:p>
          <a:p>
            <a:r>
              <a:rPr lang="en-US" dirty="0"/>
              <a:t>Top 3 customers: Amazon, AtliQ Exclusive, AtliQ e-store in 2021 with individual Net Sales over $ 50 Million</a:t>
            </a:r>
            <a:r>
              <a:rPr lang="en-US" dirty="0" smtClean="0"/>
              <a:t>.</a:t>
            </a:r>
          </a:p>
          <a:p>
            <a:r>
              <a:rPr lang="en-US" dirty="0" smtClean="0"/>
              <a:t>Top Selling </a:t>
            </a:r>
            <a:r>
              <a:rPr lang="en-US" dirty="0"/>
              <a:t>Product: AQ Master wired x1 </a:t>
            </a:r>
            <a:r>
              <a:rPr lang="en-US" dirty="0" err="1"/>
              <a:t>Ms</a:t>
            </a:r>
            <a:r>
              <a:rPr lang="en-US" dirty="0"/>
              <a:t> with over 4.2 Million units sold from 2019 to 2021</a:t>
            </a:r>
            <a:r>
              <a:rPr lang="en-US" dirty="0" smtClean="0"/>
              <a:t>.</a:t>
            </a:r>
          </a:p>
          <a:p>
            <a:r>
              <a:rPr lang="en-US" dirty="0" smtClean="0"/>
              <a:t>Top Surging </a:t>
            </a:r>
            <a:r>
              <a:rPr lang="en-US" dirty="0"/>
              <a:t>Product: </a:t>
            </a:r>
            <a:r>
              <a:rPr lang="en-US" dirty="0" smtClean="0"/>
              <a:t>AQ </a:t>
            </a:r>
            <a:r>
              <a:rPr lang="en-US" dirty="0" err="1" smtClean="0"/>
              <a:t>Mx</a:t>
            </a:r>
            <a:r>
              <a:rPr lang="en-US" dirty="0" smtClean="0"/>
              <a:t> </a:t>
            </a:r>
            <a:r>
              <a:rPr lang="en-US" dirty="0"/>
              <a:t>NB surges in demand almost 57 times from 2020 to 2021</a:t>
            </a:r>
            <a:r>
              <a:rPr lang="en-US" dirty="0" smtClean="0"/>
              <a:t>.</a:t>
            </a:r>
          </a:p>
          <a:p>
            <a:r>
              <a:rPr lang="en-US" dirty="0"/>
              <a:t>Top New Product: AQ Qwerty leading sales at $ 22 Million among the 16 new products introduced in 2021</a:t>
            </a:r>
            <a:r>
              <a:rPr lang="en-US" dirty="0" smtClean="0"/>
              <a:t>.</a:t>
            </a:r>
          </a:p>
          <a:p>
            <a:r>
              <a:rPr lang="en-US" dirty="0"/>
              <a:t>Gross Margin % takes the biggest hit of -3.1% in 2021 compared to 2020 for the PC region</a:t>
            </a:r>
            <a:r>
              <a:rPr lang="en-US" dirty="0" smtClean="0"/>
              <a:t>.</a:t>
            </a:r>
          </a:p>
          <a:p>
            <a:r>
              <a:rPr lang="en-US" dirty="0"/>
              <a:t>Sales peak consistently during Festive </a:t>
            </a:r>
            <a:r>
              <a:rPr lang="en-US" dirty="0" smtClean="0"/>
              <a:t>season months </a:t>
            </a:r>
            <a:r>
              <a:rPr lang="en-US" dirty="0"/>
              <a:t>from October to December across the globe following the trend across years.</a:t>
            </a:r>
            <a:endParaRPr lang="en-US" dirty="0" smtClean="0"/>
          </a:p>
        </p:txBody>
      </p:sp>
      <p:cxnSp>
        <p:nvCxnSpPr>
          <p:cNvPr id="16" name="Straight Connector 15">
            <a:extLst>
              <a:ext uri="{FF2B5EF4-FFF2-40B4-BE49-F238E27FC236}">
                <a16:creationId xmlns:a16="http://schemas.microsoft.com/office/drawing/2014/main" id="{D73E677C-B30B-9361-1557-EE90A7448E96}"/>
              </a:ext>
              <a:ext uri="{C183D7F6-B498-43B3-948B-1728B52AA6E4}">
                <adec:decorative xmlns:adec="http://schemas.microsoft.com/office/drawing/2017/decorative" xmlns="" val="1"/>
              </a:ext>
            </a:extLst>
          </p:cNvPr>
          <p:cNvCxnSpPr>
            <a:cxnSpLocks/>
          </p:cNvCxnSpPr>
          <p:nvPr/>
        </p:nvCxnSpPr>
        <p:spPr>
          <a:xfrm flipH="1">
            <a:off x="292908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99511001-6F2E-D16C-C5A6-4486407F672C}"/>
              </a:ext>
              <a:ext uri="{C183D7F6-B498-43B3-948B-1728B52AA6E4}">
                <adec:decorative xmlns:adec="http://schemas.microsoft.com/office/drawing/2017/decorative" xmlns="" val="1"/>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spTree>
    <p:extLst>
      <p:ext uri="{BB962C8B-B14F-4D97-AF65-F5344CB8AC3E}">
        <p14:creationId xmlns:p14="http://schemas.microsoft.com/office/powerpoint/2010/main" val="271421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alpha val="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52219-785E-4657-C5F4-A53FEF2EB02D}"/>
              </a:ext>
            </a:extLst>
          </p:cNvPr>
          <p:cNvSpPr>
            <a:spLocks noGrp="1"/>
          </p:cNvSpPr>
          <p:nvPr>
            <p:ph type="ctrTitle"/>
          </p:nvPr>
        </p:nvSpPr>
        <p:spPr>
          <a:xfrm>
            <a:off x="6970326" y="1679216"/>
            <a:ext cx="4786877" cy="1518315"/>
          </a:xfrm>
        </p:spPr>
        <p:txBody>
          <a:bodyPr/>
          <a:lstStyle/>
          <a:p>
            <a:r>
              <a:rPr lang="en-US" dirty="0"/>
              <a:t>Thank </a:t>
            </a:r>
            <a:r>
              <a:rPr lang="en-US" dirty="0" smtClean="0"/>
              <a:t>you!</a:t>
            </a:r>
            <a:endParaRPr lang="en-US" dirty="0"/>
          </a:p>
        </p:txBody>
      </p:sp>
      <p:pic>
        <p:nvPicPr>
          <p:cNvPr id="6" name="Picture Placeholder 5" descr="A person and person looking at a computer screen">
            <a:extLst>
              <a:ext uri="{FF2B5EF4-FFF2-40B4-BE49-F238E27FC236}">
                <a16:creationId xmlns:a16="http://schemas.microsoft.com/office/drawing/2014/main" id="{AA35CD3A-9896-7953-C82D-AAE87F6124DB}"/>
              </a:ext>
            </a:extLst>
          </p:cNvPr>
          <p:cNvPicPr>
            <a:picLocks noGrp="1" noChangeAspect="1"/>
          </p:cNvPicPr>
          <p:nvPr>
            <p:ph type="pic" sz="quarter" idx="11"/>
          </p:nvPr>
        </p:nvPicPr>
        <p:blipFill>
          <a:blip r:embed="rId2"/>
          <a:srcRect l="127" r="127"/>
          <a:stretch/>
        </p:blipFill>
        <p:spPr>
          <a:xfrm>
            <a:off x="-29499" y="-2236"/>
            <a:ext cx="6814124" cy="6871095"/>
          </a:xfrm>
        </p:spPr>
      </p:pic>
      <p:sp>
        <p:nvSpPr>
          <p:cNvPr id="4" name="Text Placeholder 3">
            <a:extLst>
              <a:ext uri="{FF2B5EF4-FFF2-40B4-BE49-F238E27FC236}">
                <a16:creationId xmlns:a16="http://schemas.microsoft.com/office/drawing/2014/main" id="{7AF90D79-5C58-F576-D2D0-3F4F1822E757}"/>
              </a:ext>
            </a:extLst>
          </p:cNvPr>
          <p:cNvSpPr>
            <a:spLocks noGrp="1"/>
          </p:cNvSpPr>
          <p:nvPr>
            <p:ph type="body" sz="quarter" idx="12"/>
          </p:nvPr>
        </p:nvSpPr>
        <p:spPr>
          <a:xfrm>
            <a:off x="6970326" y="3748958"/>
            <a:ext cx="4786878" cy="2258013"/>
          </a:xfrm>
        </p:spPr>
        <p:txBody>
          <a:bodyPr/>
          <a:lstStyle/>
          <a:p>
            <a:r>
              <a:rPr lang="en-US" dirty="0" smtClean="0">
                <a:solidFill>
                  <a:schemeClr val="tx1"/>
                </a:solidFill>
              </a:rPr>
              <a:t>Thanks for checking out this project. I truly appreciate it.</a:t>
            </a:r>
            <a:endParaRPr lang="en-US" dirty="0">
              <a:solidFill>
                <a:schemeClr val="tx1"/>
              </a:solidFill>
            </a:endParaRPr>
          </a:p>
          <a:p>
            <a:endParaRPr lang="en-US" dirty="0">
              <a:solidFill>
                <a:schemeClr val="tx1"/>
              </a:solidFill>
            </a:endParaRPr>
          </a:p>
          <a:p>
            <a:r>
              <a:rPr lang="en-US" dirty="0" smtClean="0">
                <a:solidFill>
                  <a:schemeClr val="tx1"/>
                </a:solidFill>
              </a:rPr>
              <a:t>Reach out for discussion/suggestions:</a:t>
            </a:r>
          </a:p>
          <a:p>
            <a:r>
              <a:rPr lang="en-US" dirty="0">
                <a:solidFill>
                  <a:schemeClr val="tx1"/>
                </a:solidFill>
                <a:hlinkClick r:id="rId3"/>
              </a:rPr>
              <a:t>s</a:t>
            </a:r>
            <a:r>
              <a:rPr lang="en-US" dirty="0" smtClean="0">
                <a:solidFill>
                  <a:schemeClr val="tx1"/>
                </a:solidFill>
                <a:hlinkClick r:id="rId3"/>
              </a:rPr>
              <a:t>agarmore.work@gmail.com</a:t>
            </a:r>
            <a:endParaRPr lang="en-US" dirty="0" smtClean="0">
              <a:solidFill>
                <a:schemeClr val="tx1"/>
              </a:solidFill>
            </a:endParaRPr>
          </a:p>
          <a:p>
            <a:endParaRPr lang="en-US" dirty="0">
              <a:solidFill>
                <a:schemeClr val="tx1"/>
              </a:solidFill>
            </a:endParaRPr>
          </a:p>
          <a:p>
            <a:r>
              <a:rPr lang="en-US" dirty="0" smtClean="0">
                <a:solidFill>
                  <a:schemeClr val="tx1"/>
                </a:solidFill>
              </a:rPr>
              <a:t>Connect with me on </a:t>
            </a:r>
            <a:r>
              <a:rPr lang="en-IN" i="1" dirty="0" smtClean="0">
                <a:solidFill>
                  <a:schemeClr val="tx1"/>
                </a:solidFill>
                <a:hlinkClick r:id="rId4"/>
              </a:rPr>
              <a:t>LinkedIn</a:t>
            </a:r>
            <a:r>
              <a:rPr lang="en-IN" i="1" dirty="0" smtClean="0">
                <a:solidFill>
                  <a:schemeClr val="tx1"/>
                </a:solidFill>
              </a:rPr>
              <a:t>!</a:t>
            </a:r>
            <a:endParaRPr lang="en-US" dirty="0" smtClean="0">
              <a:solidFill>
                <a:schemeClr val="tx1"/>
              </a:solidFill>
            </a:endParaRPr>
          </a:p>
        </p:txBody>
      </p:sp>
      <p:grpSp>
        <p:nvGrpSpPr>
          <p:cNvPr id="7" name="Group 6">
            <a:extLst>
              <a:ext uri="{FF2B5EF4-FFF2-40B4-BE49-F238E27FC236}">
                <a16:creationId xmlns:a16="http://schemas.microsoft.com/office/drawing/2014/main" id="{6A8DFC8D-4AE6-170E-C27A-DA97EBD7DC87}"/>
              </a:ext>
              <a:ext uri="{C183D7F6-B498-43B3-948B-1728B52AA6E4}">
                <adec:decorative xmlns="" xmlns:adec="http://schemas.microsoft.com/office/drawing/2017/decorative" val="1"/>
              </a:ext>
            </a:extLst>
          </p:cNvPr>
          <p:cNvGrpSpPr/>
          <p:nvPr/>
        </p:nvGrpSpPr>
        <p:grpSpPr>
          <a:xfrm>
            <a:off x="4059704" y="0"/>
            <a:ext cx="2928883" cy="6871447"/>
            <a:chOff x="4059704" y="0"/>
            <a:chExt cx="2928883" cy="6871447"/>
          </a:xfrm>
        </p:grpSpPr>
        <p:sp>
          <p:nvSpPr>
            <p:cNvPr id="8" name="Freeform: Shape 7">
              <a:extLst>
                <a:ext uri="{FF2B5EF4-FFF2-40B4-BE49-F238E27FC236}">
                  <a16:creationId xmlns:a16="http://schemas.microsoft.com/office/drawing/2014/main" id="{CF966C9E-A9A2-BF8C-EDCB-B7F6AE51C425}"/>
                </a:ext>
              </a:extLst>
            </p:cNvPr>
            <p:cNvSpPr/>
            <p:nvPr/>
          </p:nvSpPr>
          <p:spPr>
            <a:xfrm rot="10800000">
              <a:off x="4443586" y="50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cxnSp>
          <p:nvCxnSpPr>
            <p:cNvPr id="9" name="Straight Connector 8">
              <a:extLst>
                <a:ext uri="{FF2B5EF4-FFF2-40B4-BE49-F238E27FC236}">
                  <a16:creationId xmlns:a16="http://schemas.microsoft.com/office/drawing/2014/main" id="{433BC35A-F255-48AA-48B8-D6561A6FAB9E}"/>
                </a:ext>
              </a:extLst>
            </p:cNvPr>
            <p:cNvCxnSpPr>
              <a:cxnSpLocks/>
            </p:cNvCxnSpPr>
            <p:nvPr/>
          </p:nvCxnSpPr>
          <p:spPr>
            <a:xfrm flipH="1">
              <a:off x="4059704"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17</a:t>
            </a:r>
            <a:endParaRPr lang="en-US" dirty="0"/>
          </a:p>
        </p:txBody>
      </p:sp>
    </p:spTree>
    <p:extLst>
      <p:ext uri="{BB962C8B-B14F-4D97-AF65-F5344CB8AC3E}">
        <p14:creationId xmlns:p14="http://schemas.microsoft.com/office/powerpoint/2010/main" val="2899485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18" descr="A person working at a desk&#10;">
            <a:extLst>
              <a:ext uri="{FF2B5EF4-FFF2-40B4-BE49-F238E27FC236}">
                <a16:creationId xmlns:a16="http://schemas.microsoft.com/office/drawing/2014/main" id="{137F878B-E773-04A9-23BB-A6DF6A69B984}"/>
              </a:ext>
            </a:extLst>
          </p:cNvPr>
          <p:cNvPicPr>
            <a:picLocks noChangeAspect="1"/>
          </p:cNvPicPr>
          <p:nvPr/>
        </p:nvPicPr>
        <p:blipFill>
          <a:blip r:embed="rId2"/>
          <a:srcRect l="3565" r="3565"/>
          <a:stretch/>
        </p:blipFill>
        <p:spPr>
          <a:xfrm flipH="1">
            <a:off x="7167715" y="-3220"/>
            <a:ext cx="5024284" cy="6884359"/>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a:ln>
            <a:noFill/>
          </a:ln>
        </p:spPr>
      </p:pic>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796322" y="406056"/>
            <a:ext cx="6732237" cy="685327"/>
          </a:xfrm>
        </p:spPr>
        <p:txBody>
          <a:bodyPr>
            <a:noAutofit/>
          </a:bodyPr>
          <a:lstStyle/>
          <a:p>
            <a:r>
              <a:rPr lang="en-US" dirty="0" smtClean="0"/>
              <a:t>Contents</a:t>
            </a:r>
            <a:endParaRPr lang="en-US" dirty="0"/>
          </a:p>
        </p:txBody>
      </p:sp>
      <p:sp>
        <p:nvSpPr>
          <p:cNvPr id="6"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824242" y="1051402"/>
            <a:ext cx="788639" cy="533400"/>
          </a:xfrm>
        </p:spPr>
        <p:txBody>
          <a:bodyPr vert="horz" lIns="0" tIns="0" rIns="0" bIns="0" rtlCol="0" anchor="ctr">
            <a:noAutofit/>
          </a:bodyPr>
          <a:lstStyle/>
          <a:p>
            <a:r>
              <a:rPr lang="en-US" dirty="0"/>
              <a:t>o1.</a:t>
            </a:r>
          </a:p>
        </p:txBody>
      </p:sp>
      <p:sp>
        <p:nvSpPr>
          <p:cNvPr id="11"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1643379" y="1021906"/>
            <a:ext cx="5885179" cy="533400"/>
          </a:xfrm>
        </p:spPr>
        <p:txBody>
          <a:bodyPr/>
          <a:lstStyle/>
          <a:p>
            <a:r>
              <a:rPr lang="en-US" dirty="0" smtClean="0"/>
              <a:t>Introduction</a:t>
            </a:r>
            <a:endParaRPr lang="en-US" dirty="0"/>
          </a:p>
        </p:txBody>
      </p:sp>
      <p:sp>
        <p:nvSpPr>
          <p:cNvPr id="8" name="Text Placeholder 7">
            <a:extLst>
              <a:ext uri="{FF2B5EF4-FFF2-40B4-BE49-F238E27FC236}">
                <a16:creationId xmlns:a16="http://schemas.microsoft.com/office/drawing/2014/main" id="{8BF3FD88-1E1E-60D7-6DBA-54883EB49562}"/>
              </a:ext>
            </a:extLst>
          </p:cNvPr>
          <p:cNvSpPr>
            <a:spLocks noGrp="1"/>
          </p:cNvSpPr>
          <p:nvPr>
            <p:ph type="body" sz="quarter" idx="13"/>
          </p:nvPr>
        </p:nvSpPr>
        <p:spPr>
          <a:xfrm>
            <a:off x="824242" y="2299000"/>
            <a:ext cx="788639" cy="533400"/>
          </a:xfrm>
        </p:spPr>
        <p:txBody>
          <a:bodyPr/>
          <a:lstStyle/>
          <a:p>
            <a:r>
              <a:rPr lang="en-US" dirty="0"/>
              <a:t>o3.</a:t>
            </a:r>
          </a:p>
        </p:txBody>
      </p:sp>
      <p:sp>
        <p:nvSpPr>
          <p:cNvPr id="13" name="Text Placeholder 12">
            <a:extLst>
              <a:ext uri="{FF2B5EF4-FFF2-40B4-BE49-F238E27FC236}">
                <a16:creationId xmlns:a16="http://schemas.microsoft.com/office/drawing/2014/main" id="{FDE41E67-4B27-8ADF-D2D1-675182477DD6}"/>
              </a:ext>
            </a:extLst>
          </p:cNvPr>
          <p:cNvSpPr>
            <a:spLocks noGrp="1"/>
          </p:cNvSpPr>
          <p:nvPr>
            <p:ph type="body" sz="quarter" idx="18"/>
          </p:nvPr>
        </p:nvSpPr>
        <p:spPr>
          <a:xfrm>
            <a:off x="1643379" y="2291872"/>
            <a:ext cx="5885179" cy="533400"/>
          </a:xfrm>
        </p:spPr>
        <p:txBody>
          <a:bodyPr/>
          <a:lstStyle/>
          <a:p>
            <a:r>
              <a:rPr lang="en-US" dirty="0" smtClean="0"/>
              <a:t>Data Sources &amp; Tools</a:t>
            </a:r>
            <a:endParaRPr lang="en-US" dirty="0"/>
          </a:p>
        </p:txBody>
      </p:sp>
      <p:sp>
        <p:nvSpPr>
          <p:cNvPr id="9" name="Text Placeholder 8">
            <a:extLst>
              <a:ext uri="{FF2B5EF4-FFF2-40B4-BE49-F238E27FC236}">
                <a16:creationId xmlns:a16="http://schemas.microsoft.com/office/drawing/2014/main" id="{56ADDB23-D709-216E-09BB-D24BECACD459}"/>
              </a:ext>
            </a:extLst>
          </p:cNvPr>
          <p:cNvSpPr>
            <a:spLocks noGrp="1"/>
          </p:cNvSpPr>
          <p:nvPr>
            <p:ph type="body" sz="quarter" idx="14"/>
          </p:nvPr>
        </p:nvSpPr>
        <p:spPr>
          <a:xfrm>
            <a:off x="824242" y="2927874"/>
            <a:ext cx="788639" cy="533400"/>
          </a:xfrm>
        </p:spPr>
        <p:txBody>
          <a:bodyPr/>
          <a:lstStyle/>
          <a:p>
            <a:r>
              <a:rPr lang="en-US" dirty="0"/>
              <a:t>o4.</a:t>
            </a:r>
          </a:p>
        </p:txBody>
      </p:sp>
      <p:sp>
        <p:nvSpPr>
          <p:cNvPr id="14" name="Text Placeholder 13">
            <a:extLst>
              <a:ext uri="{FF2B5EF4-FFF2-40B4-BE49-F238E27FC236}">
                <a16:creationId xmlns:a16="http://schemas.microsoft.com/office/drawing/2014/main" id="{38154CB8-8FD8-4E91-99AF-E3CF73422828}"/>
              </a:ext>
            </a:extLst>
          </p:cNvPr>
          <p:cNvSpPr>
            <a:spLocks noGrp="1"/>
          </p:cNvSpPr>
          <p:nvPr>
            <p:ph type="body" sz="quarter" idx="19"/>
          </p:nvPr>
        </p:nvSpPr>
        <p:spPr>
          <a:xfrm>
            <a:off x="1643379" y="2920428"/>
            <a:ext cx="5885179" cy="533400"/>
          </a:xfrm>
        </p:spPr>
        <p:txBody>
          <a:bodyPr/>
          <a:lstStyle/>
          <a:p>
            <a:r>
              <a:rPr lang="en-US" dirty="0" smtClean="0"/>
              <a:t>Data Model</a:t>
            </a:r>
            <a:endParaRPr lang="en-US" dirty="0"/>
          </a:p>
        </p:txBody>
      </p:sp>
      <p:sp>
        <p:nvSpPr>
          <p:cNvPr id="10" name="Text Placeholder 9">
            <a:extLst>
              <a:ext uri="{FF2B5EF4-FFF2-40B4-BE49-F238E27FC236}">
                <a16:creationId xmlns:a16="http://schemas.microsoft.com/office/drawing/2014/main" id="{11E1F72F-5806-46E4-AC01-9413DBC58B58}"/>
              </a:ext>
            </a:extLst>
          </p:cNvPr>
          <p:cNvSpPr>
            <a:spLocks noGrp="1"/>
          </p:cNvSpPr>
          <p:nvPr>
            <p:ph type="body" sz="quarter" idx="15"/>
          </p:nvPr>
        </p:nvSpPr>
        <p:spPr>
          <a:xfrm>
            <a:off x="824242" y="3556747"/>
            <a:ext cx="788639" cy="533400"/>
          </a:xfrm>
        </p:spPr>
        <p:txBody>
          <a:bodyPr/>
          <a:lstStyle/>
          <a:p>
            <a:r>
              <a:rPr lang="en-US" dirty="0"/>
              <a:t>o5.</a:t>
            </a:r>
          </a:p>
        </p:txBody>
      </p:sp>
      <p:sp>
        <p:nvSpPr>
          <p:cNvPr id="15" name="Text Placeholder 14">
            <a:extLst>
              <a:ext uri="{FF2B5EF4-FFF2-40B4-BE49-F238E27FC236}">
                <a16:creationId xmlns:a16="http://schemas.microsoft.com/office/drawing/2014/main" id="{EF673EE5-354A-FD54-2A4E-F922E5E16253}"/>
              </a:ext>
            </a:extLst>
          </p:cNvPr>
          <p:cNvSpPr>
            <a:spLocks noGrp="1"/>
          </p:cNvSpPr>
          <p:nvPr>
            <p:ph type="body" sz="quarter" idx="20"/>
          </p:nvPr>
        </p:nvSpPr>
        <p:spPr>
          <a:xfrm>
            <a:off x="1643379" y="3552006"/>
            <a:ext cx="5885179" cy="533400"/>
          </a:xfrm>
        </p:spPr>
        <p:txBody>
          <a:bodyPr/>
          <a:lstStyle/>
          <a:p>
            <a:r>
              <a:rPr lang="en-US" dirty="0" smtClean="0"/>
              <a:t>DAX Measures</a:t>
            </a:r>
            <a:endParaRPr lang="en-US" dirty="0"/>
          </a:p>
        </p:txBody>
      </p:sp>
      <p:sp>
        <p:nvSpPr>
          <p:cNvPr id="7" name="Text Placeholder 6">
            <a:extLst>
              <a:ext uri="{FF2B5EF4-FFF2-40B4-BE49-F238E27FC236}">
                <a16:creationId xmlns:a16="http://schemas.microsoft.com/office/drawing/2014/main" id="{F4EFEB83-8DF8-9418-13FD-C034C8279A76}"/>
              </a:ext>
            </a:extLst>
          </p:cNvPr>
          <p:cNvSpPr>
            <a:spLocks noGrp="1"/>
          </p:cNvSpPr>
          <p:nvPr>
            <p:ph type="body" sz="quarter" idx="12"/>
          </p:nvPr>
        </p:nvSpPr>
        <p:spPr>
          <a:xfrm>
            <a:off x="824242" y="1670126"/>
            <a:ext cx="788639" cy="533400"/>
          </a:xfrm>
        </p:spPr>
        <p:txBody>
          <a:bodyPr/>
          <a:lstStyle/>
          <a:p>
            <a:r>
              <a:rPr lang="en-US" dirty="0"/>
              <a:t>o2.</a:t>
            </a:r>
          </a:p>
        </p:txBody>
      </p:sp>
      <p:sp>
        <p:nvSpPr>
          <p:cNvPr id="12" name="Text Placeholder 11">
            <a:extLst>
              <a:ext uri="{FF2B5EF4-FFF2-40B4-BE49-F238E27FC236}">
                <a16:creationId xmlns:a16="http://schemas.microsoft.com/office/drawing/2014/main" id="{827C4889-BB27-08A2-E9DE-947634C2E254}"/>
              </a:ext>
            </a:extLst>
          </p:cNvPr>
          <p:cNvSpPr>
            <a:spLocks noGrp="1"/>
          </p:cNvSpPr>
          <p:nvPr>
            <p:ph type="body" sz="quarter" idx="17"/>
          </p:nvPr>
        </p:nvSpPr>
        <p:spPr>
          <a:xfrm>
            <a:off x="1643379" y="1660294"/>
            <a:ext cx="5885179" cy="533400"/>
          </a:xfrm>
        </p:spPr>
        <p:txBody>
          <a:bodyPr/>
          <a:lstStyle/>
          <a:p>
            <a:r>
              <a:rPr lang="en-US" dirty="0" smtClean="0"/>
              <a:t>Problem Statement</a:t>
            </a:r>
            <a:endParaRPr lang="en-US" dirty="0"/>
          </a:p>
        </p:txBody>
      </p:sp>
      <p:pic>
        <p:nvPicPr>
          <p:cNvPr id="73" name="Graphic 72">
            <a:extLst>
              <a:ext uri="{FF2B5EF4-FFF2-40B4-BE49-F238E27FC236}">
                <a16:creationId xmlns:a16="http://schemas.microsoft.com/office/drawing/2014/main" id="{7B7D90C8-A3E9-289E-DC74-AFF053EFBAD5}"/>
              </a:ext>
              <a:ext uri="{C183D7F6-B498-43B3-948B-1728B52AA6E4}">
                <adec:decorative xmlns="" xmlns:adec="http://schemas.microsoft.com/office/drawing/2017/decorative" val="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10800000">
            <a:off x="7829202" y="5156615"/>
            <a:ext cx="878334" cy="1705001"/>
          </a:xfrm>
          <a:prstGeom prst="rect">
            <a:avLst/>
          </a:prstGeom>
        </p:spPr>
      </p:pic>
      <p:sp>
        <p:nvSpPr>
          <p:cNvPr id="18" name="Text Placeholder 9">
            <a:extLst>
              <a:ext uri="{FF2B5EF4-FFF2-40B4-BE49-F238E27FC236}">
                <a16:creationId xmlns:a16="http://schemas.microsoft.com/office/drawing/2014/main" id="{11E1F72F-5806-46E4-AC01-9413DBC58B58}"/>
              </a:ext>
            </a:extLst>
          </p:cNvPr>
          <p:cNvSpPr txBox="1">
            <a:spLocks/>
          </p:cNvSpPr>
          <p:nvPr/>
        </p:nvSpPr>
        <p:spPr>
          <a:xfrm>
            <a:off x="824242" y="4189750"/>
            <a:ext cx="788639" cy="533400"/>
          </a:xfrm>
          <a:prstGeom prst="rect">
            <a:avLst/>
          </a:prstGeom>
        </p:spPr>
        <p:txBody>
          <a:bodyPr vert="horz" lIns="0" tIns="0" rIns="0" bIns="0" rtlCol="0" anchor="ctr">
            <a:noAutofit/>
          </a:bodyPr>
          <a:lstStyle>
            <a:lvl1pPr marL="0" indent="0" algn="ctr" defTabSz="914400" rtl="0" eaLnBrk="1" latinLnBrk="0" hangingPunct="1">
              <a:lnSpc>
                <a:spcPct val="60000"/>
              </a:lnSpc>
              <a:spcBef>
                <a:spcPts val="0"/>
              </a:spcBef>
              <a:spcAft>
                <a:spcPts val="0"/>
              </a:spcAft>
              <a:buClr>
                <a:schemeClr val="accent1"/>
              </a:buClr>
              <a:buSzPct val="100000"/>
              <a:buFont typeface="Calibri" panose="020F0502020204030204" pitchFamily="34" charset="0"/>
              <a:buNone/>
              <a:defRPr sz="4400" b="0" kern="1200" spc="100" baseline="-25000">
                <a:solidFill>
                  <a:schemeClr val="tx2"/>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o6.</a:t>
            </a:r>
            <a:endParaRPr lang="en-US" dirty="0"/>
          </a:p>
        </p:txBody>
      </p:sp>
      <p:sp>
        <p:nvSpPr>
          <p:cNvPr id="19" name="Text Placeholder 14">
            <a:extLst>
              <a:ext uri="{FF2B5EF4-FFF2-40B4-BE49-F238E27FC236}">
                <a16:creationId xmlns:a16="http://schemas.microsoft.com/office/drawing/2014/main" id="{EF673EE5-354A-FD54-2A4E-F922E5E16253}"/>
              </a:ext>
            </a:extLst>
          </p:cNvPr>
          <p:cNvSpPr txBox="1">
            <a:spLocks/>
          </p:cNvSpPr>
          <p:nvPr/>
        </p:nvSpPr>
        <p:spPr>
          <a:xfrm>
            <a:off x="1643379" y="4175177"/>
            <a:ext cx="5885179" cy="533400"/>
          </a:xfrm>
          <a:prstGeom prst="rect">
            <a:avLst/>
          </a:prstGeom>
        </p:spPr>
        <p:txBody>
          <a:bodyPr vert="horz" lIns="0" tIns="45720" rIns="0" bIns="0" rtlCol="0" anchor="b">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000" kern="1200">
                <a:solidFill>
                  <a:schemeClr val="tx1">
                    <a:lumMod val="50000"/>
                    <a:lumOff val="50000"/>
                  </a:schemeClr>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Reports Overview</a:t>
            </a:r>
            <a:endParaRPr lang="en-US" dirty="0"/>
          </a:p>
        </p:txBody>
      </p:sp>
      <p:sp>
        <p:nvSpPr>
          <p:cNvPr id="20" name="Text Placeholder 9">
            <a:extLst>
              <a:ext uri="{FF2B5EF4-FFF2-40B4-BE49-F238E27FC236}">
                <a16:creationId xmlns:a16="http://schemas.microsoft.com/office/drawing/2014/main" id="{11E1F72F-5806-46E4-AC01-9413DBC58B58}"/>
              </a:ext>
            </a:extLst>
          </p:cNvPr>
          <p:cNvSpPr txBox="1">
            <a:spLocks/>
          </p:cNvSpPr>
          <p:nvPr/>
        </p:nvSpPr>
        <p:spPr>
          <a:xfrm>
            <a:off x="824240" y="4812921"/>
            <a:ext cx="788639" cy="533400"/>
          </a:xfrm>
          <a:prstGeom prst="rect">
            <a:avLst/>
          </a:prstGeom>
        </p:spPr>
        <p:txBody>
          <a:bodyPr vert="horz" lIns="0" tIns="0" rIns="0" bIns="0" rtlCol="0" anchor="ctr">
            <a:noAutofit/>
          </a:bodyPr>
          <a:lstStyle>
            <a:lvl1pPr marL="0" indent="0" algn="ctr" defTabSz="914400" rtl="0" eaLnBrk="1" latinLnBrk="0" hangingPunct="1">
              <a:lnSpc>
                <a:spcPct val="60000"/>
              </a:lnSpc>
              <a:spcBef>
                <a:spcPts val="0"/>
              </a:spcBef>
              <a:spcAft>
                <a:spcPts val="0"/>
              </a:spcAft>
              <a:buClr>
                <a:schemeClr val="accent1"/>
              </a:buClr>
              <a:buSzPct val="100000"/>
              <a:buFont typeface="Calibri" panose="020F0502020204030204" pitchFamily="34" charset="0"/>
              <a:buNone/>
              <a:defRPr sz="4400" b="0" kern="1200" spc="100" baseline="-25000">
                <a:solidFill>
                  <a:schemeClr val="tx2"/>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o7.</a:t>
            </a:r>
            <a:endParaRPr lang="en-US" dirty="0"/>
          </a:p>
        </p:txBody>
      </p:sp>
      <p:sp>
        <p:nvSpPr>
          <p:cNvPr id="21" name="Text Placeholder 14">
            <a:extLst>
              <a:ext uri="{FF2B5EF4-FFF2-40B4-BE49-F238E27FC236}">
                <a16:creationId xmlns:a16="http://schemas.microsoft.com/office/drawing/2014/main" id="{EF673EE5-354A-FD54-2A4E-F922E5E16253}"/>
              </a:ext>
            </a:extLst>
          </p:cNvPr>
          <p:cNvSpPr txBox="1">
            <a:spLocks/>
          </p:cNvSpPr>
          <p:nvPr/>
        </p:nvSpPr>
        <p:spPr>
          <a:xfrm>
            <a:off x="1643377" y="4798348"/>
            <a:ext cx="5885179" cy="533400"/>
          </a:xfrm>
          <a:prstGeom prst="rect">
            <a:avLst/>
          </a:prstGeom>
        </p:spPr>
        <p:txBody>
          <a:bodyPr vert="horz" lIns="0" tIns="45720" rIns="0" bIns="0" rtlCol="0" anchor="b">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000" kern="1200">
                <a:solidFill>
                  <a:schemeClr val="tx1">
                    <a:lumMod val="50000"/>
                    <a:lumOff val="50000"/>
                  </a:schemeClr>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Sales</a:t>
            </a:r>
            <a:r>
              <a:rPr lang="en-US" dirty="0" smtClean="0"/>
              <a:t> Report</a:t>
            </a:r>
            <a:endParaRPr lang="en-US" dirty="0"/>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1213" y="300376"/>
            <a:ext cx="687079" cy="672360"/>
          </a:xfrm>
          <a:prstGeom prst="rect">
            <a:avLst/>
          </a:prstGeom>
        </p:spPr>
      </p:pic>
      <p:sp>
        <p:nvSpPr>
          <p:cNvPr id="51" name="Freeform: Shape 50">
            <a:extLst>
              <a:ext uri="{FF2B5EF4-FFF2-40B4-BE49-F238E27FC236}">
                <a16:creationId xmlns:a16="http://schemas.microsoft.com/office/drawing/2014/main" id="{E3A78732-6A77-06C0-D931-D7D867386254}"/>
              </a:ext>
              <a:ext uri="{C183D7F6-B498-43B3-948B-1728B52AA6E4}">
                <adec:decorative xmlns=""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2</a:t>
            </a:r>
            <a:endParaRPr lang="en-US" dirty="0"/>
          </a:p>
        </p:txBody>
      </p:sp>
      <p:sp>
        <p:nvSpPr>
          <p:cNvPr id="29" name="Text Placeholder 9">
            <a:extLst>
              <a:ext uri="{FF2B5EF4-FFF2-40B4-BE49-F238E27FC236}">
                <a16:creationId xmlns:a16="http://schemas.microsoft.com/office/drawing/2014/main" id="{11E1F72F-5806-46E4-AC01-9413DBC58B58}"/>
              </a:ext>
            </a:extLst>
          </p:cNvPr>
          <p:cNvSpPr txBox="1">
            <a:spLocks/>
          </p:cNvSpPr>
          <p:nvPr/>
        </p:nvSpPr>
        <p:spPr>
          <a:xfrm>
            <a:off x="824240" y="5394824"/>
            <a:ext cx="788639" cy="533400"/>
          </a:xfrm>
          <a:prstGeom prst="rect">
            <a:avLst/>
          </a:prstGeom>
        </p:spPr>
        <p:txBody>
          <a:bodyPr vert="horz" lIns="0" tIns="0" rIns="0" bIns="0" rtlCol="0" anchor="ctr">
            <a:noAutofit/>
          </a:bodyPr>
          <a:lstStyle>
            <a:lvl1pPr marL="0" indent="0" algn="ctr" defTabSz="914400" rtl="0" eaLnBrk="1" latinLnBrk="0" hangingPunct="1">
              <a:lnSpc>
                <a:spcPct val="60000"/>
              </a:lnSpc>
              <a:spcBef>
                <a:spcPts val="0"/>
              </a:spcBef>
              <a:spcAft>
                <a:spcPts val="0"/>
              </a:spcAft>
              <a:buClr>
                <a:schemeClr val="accent1"/>
              </a:buClr>
              <a:buSzPct val="100000"/>
              <a:buFont typeface="Calibri" panose="020F0502020204030204" pitchFamily="34" charset="0"/>
              <a:buNone/>
              <a:defRPr sz="4400" b="0" kern="1200" spc="100" baseline="-25000">
                <a:solidFill>
                  <a:schemeClr val="tx2"/>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o8.</a:t>
            </a:r>
            <a:endParaRPr lang="en-US" dirty="0"/>
          </a:p>
        </p:txBody>
      </p:sp>
      <p:sp>
        <p:nvSpPr>
          <p:cNvPr id="30" name="Text Placeholder 14">
            <a:extLst>
              <a:ext uri="{FF2B5EF4-FFF2-40B4-BE49-F238E27FC236}">
                <a16:creationId xmlns:a16="http://schemas.microsoft.com/office/drawing/2014/main" id="{EF673EE5-354A-FD54-2A4E-F922E5E16253}"/>
              </a:ext>
            </a:extLst>
          </p:cNvPr>
          <p:cNvSpPr txBox="1">
            <a:spLocks/>
          </p:cNvSpPr>
          <p:nvPr/>
        </p:nvSpPr>
        <p:spPr>
          <a:xfrm>
            <a:off x="1643377" y="5380251"/>
            <a:ext cx="5885179" cy="533400"/>
          </a:xfrm>
          <a:prstGeom prst="rect">
            <a:avLst/>
          </a:prstGeom>
        </p:spPr>
        <p:txBody>
          <a:bodyPr vert="horz" lIns="0" tIns="45720" rIns="0" bIns="0" rtlCol="0" anchor="b">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000" kern="1200">
                <a:solidFill>
                  <a:schemeClr val="tx1">
                    <a:lumMod val="50000"/>
                    <a:lumOff val="50000"/>
                  </a:schemeClr>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Finance Report</a:t>
            </a:r>
            <a:endParaRPr lang="en-US" dirty="0"/>
          </a:p>
        </p:txBody>
      </p:sp>
      <p:sp>
        <p:nvSpPr>
          <p:cNvPr id="24" name="Text Placeholder 9">
            <a:extLst>
              <a:ext uri="{FF2B5EF4-FFF2-40B4-BE49-F238E27FC236}">
                <a16:creationId xmlns:a16="http://schemas.microsoft.com/office/drawing/2014/main" id="{11E1F72F-5806-46E4-AC01-9413DBC58B58}"/>
              </a:ext>
            </a:extLst>
          </p:cNvPr>
          <p:cNvSpPr txBox="1">
            <a:spLocks/>
          </p:cNvSpPr>
          <p:nvPr/>
        </p:nvSpPr>
        <p:spPr>
          <a:xfrm>
            <a:off x="833070" y="5928224"/>
            <a:ext cx="788639" cy="533400"/>
          </a:xfrm>
          <a:prstGeom prst="rect">
            <a:avLst/>
          </a:prstGeom>
        </p:spPr>
        <p:txBody>
          <a:bodyPr vert="horz" lIns="0" tIns="0" rIns="0" bIns="0" rtlCol="0" anchor="ctr">
            <a:noAutofit/>
          </a:bodyPr>
          <a:lstStyle>
            <a:lvl1pPr marL="0" indent="0" algn="ctr" defTabSz="914400" rtl="0" eaLnBrk="1" latinLnBrk="0" hangingPunct="1">
              <a:lnSpc>
                <a:spcPct val="60000"/>
              </a:lnSpc>
              <a:spcBef>
                <a:spcPts val="0"/>
              </a:spcBef>
              <a:spcAft>
                <a:spcPts val="0"/>
              </a:spcAft>
              <a:buClr>
                <a:schemeClr val="accent1"/>
              </a:buClr>
              <a:buSzPct val="100000"/>
              <a:buFont typeface="Calibri" panose="020F0502020204030204" pitchFamily="34" charset="0"/>
              <a:buNone/>
              <a:defRPr sz="4400" b="0" kern="1200" spc="100" baseline="-25000">
                <a:solidFill>
                  <a:schemeClr val="tx2"/>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o9.</a:t>
            </a:r>
            <a:endParaRPr lang="en-US" dirty="0"/>
          </a:p>
        </p:txBody>
      </p:sp>
      <p:sp>
        <p:nvSpPr>
          <p:cNvPr id="26" name="Text Placeholder 14">
            <a:extLst>
              <a:ext uri="{FF2B5EF4-FFF2-40B4-BE49-F238E27FC236}">
                <a16:creationId xmlns:a16="http://schemas.microsoft.com/office/drawing/2014/main" id="{EF673EE5-354A-FD54-2A4E-F922E5E16253}"/>
              </a:ext>
            </a:extLst>
          </p:cNvPr>
          <p:cNvSpPr txBox="1">
            <a:spLocks/>
          </p:cNvSpPr>
          <p:nvPr/>
        </p:nvSpPr>
        <p:spPr>
          <a:xfrm>
            <a:off x="1652207" y="5884155"/>
            <a:ext cx="5885179" cy="533400"/>
          </a:xfrm>
          <a:prstGeom prst="rect">
            <a:avLst/>
          </a:prstGeom>
        </p:spPr>
        <p:txBody>
          <a:bodyPr vert="horz" lIns="0" tIns="45720" rIns="0" bIns="0" rtlCol="0" anchor="b">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000" kern="1200">
                <a:solidFill>
                  <a:schemeClr val="tx1">
                    <a:lumMod val="50000"/>
                    <a:lumOff val="50000"/>
                  </a:schemeClr>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Insights</a:t>
            </a:r>
            <a:endParaRPr lang="en-US" dirty="0"/>
          </a:p>
        </p:txBody>
      </p:sp>
    </p:spTree>
    <p:extLst>
      <p:ext uri="{BB962C8B-B14F-4D97-AF65-F5344CB8AC3E}">
        <p14:creationId xmlns:p14="http://schemas.microsoft.com/office/powerpoint/2010/main" val="648501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1" y="300376"/>
            <a:ext cx="5915678" cy="1017147"/>
          </a:xfrm>
        </p:spPr>
        <p:txBody>
          <a:bodyPr>
            <a:noAutofit/>
          </a:bodyPr>
          <a:lstStyle/>
          <a:p>
            <a:r>
              <a:rPr lang="en-US" dirty="0" smtClean="0"/>
              <a:t>Introduction</a:t>
            </a:r>
            <a:endParaRPr lang="en-US" dirty="0"/>
          </a:p>
        </p:txBody>
      </p:sp>
      <p:sp>
        <p:nvSpPr>
          <p:cNvPr id="11"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886295" y="1393746"/>
            <a:ext cx="5885179" cy="533400"/>
          </a:xfrm>
        </p:spPr>
        <p:txBody>
          <a:bodyPr/>
          <a:lstStyle/>
          <a:p>
            <a:r>
              <a:rPr lang="en-US" b="1" dirty="0" smtClean="0"/>
              <a:t>Domain: </a:t>
            </a:r>
            <a:r>
              <a:rPr lang="en-US" dirty="0" smtClean="0"/>
              <a:t>FMCG</a:t>
            </a:r>
            <a:endParaRPr lang="en-US" dirty="0"/>
          </a:p>
        </p:txBody>
      </p:sp>
      <p:pic>
        <p:nvPicPr>
          <p:cNvPr id="73" name="Graphic 72">
            <a:extLst>
              <a:ext uri="{FF2B5EF4-FFF2-40B4-BE49-F238E27FC236}">
                <a16:creationId xmlns:a16="http://schemas.microsoft.com/office/drawing/2014/main" id="{7B7D90C8-A3E9-289E-DC74-AFF053EFBAD5}"/>
              </a:ext>
              <a:ext uri="{C183D7F6-B498-43B3-948B-1728B52AA6E4}">
                <adec:decorative xmlns="" xmlns:adec="http://schemas.microsoft.com/office/drawing/2017/decorative" val="1"/>
              </a:ext>
            </a:extLst>
          </p:cNvPr>
          <p:cNvPicPr>
            <a:picLocks noChangeAspect="1"/>
          </p:cNvPicPr>
          <p:nvPr/>
        </p:nvPicPr>
        <p:blipFill>
          <a:blip r:embed="rId2">
            <a:extLst>
              <a:ext uri="{96DAC541-7B7A-43D3-8B79-37D633B846F1}">
                <asvg:svgBlip xmlns="" xmlns:asvg="http://schemas.microsoft.com/office/drawing/2016/SVG/main" r:embed="rId4"/>
              </a:ext>
            </a:extLst>
          </a:blip>
          <a:stretch>
            <a:fillRect/>
          </a:stretch>
        </p:blipFill>
        <p:spPr>
          <a:xfrm rot="10800000">
            <a:off x="7829202" y="5156615"/>
            <a:ext cx="878334" cy="1705001"/>
          </a:xfrm>
          <a:prstGeom prst="rect">
            <a:avLst/>
          </a:prstGeom>
        </p:spPr>
      </p:pic>
      <p:sp>
        <p:nvSpPr>
          <p:cNvPr id="51" name="Freeform: Shape 50">
            <a:extLst>
              <a:ext uri="{FF2B5EF4-FFF2-40B4-BE49-F238E27FC236}">
                <a16:creationId xmlns:a16="http://schemas.microsoft.com/office/drawing/2014/main" id="{E3A78732-6A77-06C0-D931-D7D867386254}"/>
              </a:ext>
              <a:ext uri="{C183D7F6-B498-43B3-948B-1728B52AA6E4}">
                <adec:decorative xmlns=""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3</a:t>
            </a:r>
            <a:endParaRPr lang="en-US" dirty="0"/>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1213" y="300376"/>
            <a:ext cx="687079" cy="672360"/>
          </a:xfrm>
          <a:prstGeom prst="rect">
            <a:avLst/>
          </a:prstGeom>
        </p:spPr>
      </p:pic>
      <p:sp>
        <p:nvSpPr>
          <p:cNvPr id="32"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928350" y="2151928"/>
            <a:ext cx="6212595" cy="3857188"/>
          </a:xfrm>
        </p:spPr>
        <p:txBody>
          <a:bodyPr>
            <a:normAutofit fontScale="62500" lnSpcReduction="20000"/>
          </a:bodyPr>
          <a:lstStyle/>
          <a:p>
            <a:r>
              <a:rPr lang="en-US" b="1" dirty="0" smtClean="0">
                <a:solidFill>
                  <a:schemeClr val="tx1"/>
                </a:solidFill>
              </a:rPr>
              <a:t>Business </a:t>
            </a:r>
            <a:r>
              <a:rPr lang="en-US" b="1" dirty="0">
                <a:solidFill>
                  <a:schemeClr val="tx1"/>
                </a:solidFill>
              </a:rPr>
              <a:t>Overview</a:t>
            </a:r>
            <a:r>
              <a:rPr lang="en-US" b="1" dirty="0" smtClean="0">
                <a:solidFill>
                  <a:schemeClr val="tx1"/>
                </a:solidFill>
              </a:rPr>
              <a:t>:</a:t>
            </a:r>
            <a:endParaRPr lang="en-US" b="1" dirty="0">
              <a:solidFill>
                <a:schemeClr val="tx1"/>
              </a:solidFill>
            </a:endParaRPr>
          </a:p>
          <a:p>
            <a:pPr marL="342900" indent="-342900">
              <a:buFontTx/>
              <a:buChar char="-"/>
            </a:pPr>
            <a:r>
              <a:rPr lang="en-US" dirty="0" smtClean="0">
                <a:solidFill>
                  <a:schemeClr val="tx1"/>
                </a:solidFill>
              </a:rPr>
              <a:t>AtliQ Hardwares </a:t>
            </a:r>
            <a:r>
              <a:rPr lang="en-US" dirty="0">
                <a:solidFill>
                  <a:schemeClr val="tx1"/>
                </a:solidFill>
              </a:rPr>
              <a:t>is company that </a:t>
            </a:r>
            <a:r>
              <a:rPr lang="en-US" dirty="0" smtClean="0">
                <a:solidFill>
                  <a:schemeClr val="tx1"/>
                </a:solidFill>
              </a:rPr>
              <a:t>sells computer hardware and peripherals </a:t>
            </a:r>
            <a:r>
              <a:rPr lang="en-US" dirty="0">
                <a:solidFill>
                  <a:schemeClr val="tx1"/>
                </a:solidFill>
              </a:rPr>
              <a:t>like PC, mouse, printer etc</a:t>
            </a:r>
            <a:r>
              <a:rPr lang="en-US" dirty="0" smtClean="0">
                <a:solidFill>
                  <a:schemeClr val="tx1"/>
                </a:solidFill>
              </a:rPr>
              <a:t>. to clients across the world.</a:t>
            </a:r>
          </a:p>
          <a:p>
            <a:pPr marL="342900" indent="-342900">
              <a:buFontTx/>
              <a:buChar char="-"/>
            </a:pPr>
            <a:r>
              <a:rPr lang="en-US" dirty="0" smtClean="0">
                <a:solidFill>
                  <a:schemeClr val="tx1"/>
                </a:solidFill>
              </a:rPr>
              <a:t>They have a major B2B business model wherein they </a:t>
            </a:r>
            <a:r>
              <a:rPr lang="en-US" dirty="0">
                <a:solidFill>
                  <a:schemeClr val="tx1"/>
                </a:solidFill>
              </a:rPr>
              <a:t>sell to stores like Croma, Best Buy, Staples, Flipkart </a:t>
            </a:r>
            <a:r>
              <a:rPr lang="en-US" dirty="0" smtClean="0">
                <a:solidFill>
                  <a:schemeClr val="tx1"/>
                </a:solidFill>
              </a:rPr>
              <a:t>etc. who </a:t>
            </a:r>
            <a:r>
              <a:rPr lang="en-US" dirty="0">
                <a:solidFill>
                  <a:schemeClr val="tx1"/>
                </a:solidFill>
              </a:rPr>
              <a:t>then sell it to the end users (consumers). These stores are their main </a:t>
            </a:r>
            <a:r>
              <a:rPr lang="en-US" dirty="0" smtClean="0">
                <a:solidFill>
                  <a:schemeClr val="tx1"/>
                </a:solidFill>
              </a:rPr>
              <a:t>customers.</a:t>
            </a:r>
          </a:p>
          <a:p>
            <a:pPr marL="342900" indent="-342900">
              <a:buFontTx/>
              <a:buChar char="-"/>
            </a:pPr>
            <a:r>
              <a:rPr lang="en-US" dirty="0" smtClean="0">
                <a:solidFill>
                  <a:schemeClr val="tx1"/>
                </a:solidFill>
              </a:rPr>
              <a:t>They </a:t>
            </a:r>
            <a:r>
              <a:rPr lang="en-US" dirty="0">
                <a:solidFill>
                  <a:schemeClr val="tx1"/>
                </a:solidFill>
              </a:rPr>
              <a:t>sell through 3 channels: Retailer, Direct and </a:t>
            </a:r>
            <a:r>
              <a:rPr lang="en-US" dirty="0" smtClean="0">
                <a:solidFill>
                  <a:schemeClr val="tx1"/>
                </a:solidFill>
              </a:rPr>
              <a:t>Distributor.</a:t>
            </a:r>
          </a:p>
          <a:p>
            <a:pPr marL="342900" indent="-342900">
              <a:buFontTx/>
              <a:buChar char="-"/>
            </a:pPr>
            <a:r>
              <a:rPr lang="en-US" dirty="0" smtClean="0">
                <a:solidFill>
                  <a:schemeClr val="tx1"/>
                </a:solidFill>
              </a:rPr>
              <a:t>AtliQ Hardwares’s </a:t>
            </a:r>
            <a:r>
              <a:rPr lang="en-US" dirty="0">
                <a:solidFill>
                  <a:schemeClr val="tx1"/>
                </a:solidFill>
              </a:rPr>
              <a:t>Customers are of two types. </a:t>
            </a:r>
            <a:r>
              <a:rPr lang="en-US" dirty="0" smtClean="0">
                <a:solidFill>
                  <a:schemeClr val="tx1"/>
                </a:solidFill>
              </a:rPr>
              <a:t>Both </a:t>
            </a:r>
            <a:r>
              <a:rPr lang="en-US" dirty="0">
                <a:solidFill>
                  <a:schemeClr val="tx1"/>
                </a:solidFill>
              </a:rPr>
              <a:t>these Platforms are called Retailer </a:t>
            </a:r>
            <a:r>
              <a:rPr lang="en-US" dirty="0" smtClean="0">
                <a:solidFill>
                  <a:schemeClr val="tx1"/>
                </a:solidFill>
              </a:rPr>
              <a:t>channels.</a:t>
            </a:r>
            <a:br>
              <a:rPr lang="en-US" dirty="0" smtClean="0">
                <a:solidFill>
                  <a:schemeClr val="tx1"/>
                </a:solidFill>
              </a:rPr>
            </a:br>
            <a:r>
              <a:rPr lang="en-US" dirty="0" smtClean="0">
                <a:solidFill>
                  <a:schemeClr val="tx1"/>
                </a:solidFill>
              </a:rPr>
              <a:t/>
            </a:r>
            <a:br>
              <a:rPr lang="en-US" dirty="0" smtClean="0">
                <a:solidFill>
                  <a:schemeClr val="tx1"/>
                </a:solidFill>
              </a:rPr>
            </a:br>
            <a:r>
              <a:rPr lang="en-US" dirty="0" smtClean="0">
                <a:solidFill>
                  <a:schemeClr val="tx1"/>
                </a:solidFill>
              </a:rPr>
              <a:t>1</a:t>
            </a:r>
            <a:r>
              <a:rPr lang="en-US" dirty="0">
                <a:solidFill>
                  <a:schemeClr val="tx1"/>
                </a:solidFill>
              </a:rPr>
              <a:t>. Brick &amp; Mortar Customer: Actual physical stores e.g. Croma, Best </a:t>
            </a:r>
            <a:r>
              <a:rPr lang="en-US" dirty="0" smtClean="0">
                <a:solidFill>
                  <a:schemeClr val="tx1"/>
                </a:solidFill>
              </a:rPr>
              <a:t>Buy</a:t>
            </a:r>
            <a:br>
              <a:rPr lang="en-US" dirty="0" smtClean="0">
                <a:solidFill>
                  <a:schemeClr val="tx1"/>
                </a:solidFill>
              </a:rPr>
            </a:br>
            <a:r>
              <a:rPr lang="en-US" dirty="0" smtClean="0">
                <a:solidFill>
                  <a:schemeClr val="tx1"/>
                </a:solidFill>
              </a:rPr>
              <a:t/>
            </a:r>
            <a:br>
              <a:rPr lang="en-US" dirty="0" smtClean="0">
                <a:solidFill>
                  <a:schemeClr val="tx1"/>
                </a:solidFill>
              </a:rPr>
            </a:br>
            <a:r>
              <a:rPr lang="en-US" dirty="0" smtClean="0">
                <a:solidFill>
                  <a:schemeClr val="tx1"/>
                </a:solidFill>
              </a:rPr>
              <a:t>2</a:t>
            </a:r>
            <a:r>
              <a:rPr lang="en-US" dirty="0">
                <a:solidFill>
                  <a:schemeClr val="tx1"/>
                </a:solidFill>
              </a:rPr>
              <a:t>. E-commerce Customer: Online websites </a:t>
            </a:r>
            <a:r>
              <a:rPr lang="en-US" dirty="0" smtClean="0">
                <a:solidFill>
                  <a:schemeClr val="tx1"/>
                </a:solidFill>
              </a:rPr>
              <a:t>E.g</a:t>
            </a:r>
            <a:r>
              <a:rPr lang="en-US" dirty="0">
                <a:solidFill>
                  <a:schemeClr val="tx1"/>
                </a:solidFill>
              </a:rPr>
              <a:t>. Amazon, </a:t>
            </a:r>
            <a:r>
              <a:rPr lang="en-US" dirty="0" smtClean="0">
                <a:solidFill>
                  <a:schemeClr val="tx1"/>
                </a:solidFill>
              </a:rPr>
              <a:t>Flipkart</a:t>
            </a:r>
          </a:p>
          <a:p>
            <a:pPr marL="342900" indent="-342900">
              <a:buFontTx/>
              <a:buChar char="-"/>
            </a:pPr>
            <a:r>
              <a:rPr lang="en-US" dirty="0" smtClean="0">
                <a:solidFill>
                  <a:schemeClr val="tx1"/>
                </a:solidFill>
              </a:rPr>
              <a:t>AtliQ Hardwares also has a minor B2C business model wherein they </a:t>
            </a:r>
            <a:r>
              <a:rPr lang="en-US" dirty="0">
                <a:solidFill>
                  <a:schemeClr val="tx1"/>
                </a:solidFill>
              </a:rPr>
              <a:t>own stores: AtliQ E-store and AtliQ Exclusive. These are called Direct channels</a:t>
            </a:r>
            <a:r>
              <a:rPr lang="en-US" dirty="0" smtClean="0">
                <a:solidFill>
                  <a:schemeClr val="tx1"/>
                </a:solidFill>
              </a:rPr>
              <a:t>.</a:t>
            </a:r>
          </a:p>
          <a:p>
            <a:pPr marL="342900" indent="-342900">
              <a:buFontTx/>
              <a:buChar char="-"/>
            </a:pPr>
            <a:r>
              <a:rPr lang="en-US" dirty="0" smtClean="0">
                <a:solidFill>
                  <a:schemeClr val="tx1"/>
                </a:solidFill>
              </a:rPr>
              <a:t>AtliQ Hardwares </a:t>
            </a:r>
            <a:r>
              <a:rPr lang="en-US" dirty="0">
                <a:solidFill>
                  <a:schemeClr val="tx1"/>
                </a:solidFill>
              </a:rPr>
              <a:t>also has Distributors </a:t>
            </a:r>
            <a:r>
              <a:rPr lang="en-US" dirty="0" smtClean="0">
                <a:solidFill>
                  <a:schemeClr val="tx1"/>
                </a:solidFill>
              </a:rPr>
              <a:t>in </a:t>
            </a:r>
            <a:r>
              <a:rPr lang="en-US" dirty="0">
                <a:solidFill>
                  <a:schemeClr val="tx1"/>
                </a:solidFill>
              </a:rPr>
              <a:t>some countries with restricted trade</a:t>
            </a:r>
            <a:r>
              <a:rPr lang="en-US" dirty="0" smtClean="0">
                <a:solidFill>
                  <a:schemeClr val="tx1"/>
                </a:solidFill>
              </a:rPr>
              <a:t>. E.g</a:t>
            </a:r>
            <a:r>
              <a:rPr lang="en-US" dirty="0">
                <a:solidFill>
                  <a:schemeClr val="tx1"/>
                </a:solidFill>
              </a:rPr>
              <a:t>. Neptune</a:t>
            </a:r>
          </a:p>
        </p:txBody>
      </p:sp>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1</a:t>
            </a:r>
            <a:r>
              <a:rPr lang="en-US" b="1" dirty="0"/>
              <a:t>.</a:t>
            </a:r>
          </a:p>
        </p:txBody>
      </p:sp>
    </p:spTree>
    <p:extLst>
      <p:ext uri="{BB962C8B-B14F-4D97-AF65-F5344CB8AC3E}">
        <p14:creationId xmlns:p14="http://schemas.microsoft.com/office/powerpoint/2010/main" val="1482825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1" y="300376"/>
            <a:ext cx="5915678" cy="1017147"/>
          </a:xfrm>
        </p:spPr>
        <p:txBody>
          <a:bodyPr>
            <a:noAutofit/>
          </a:bodyPr>
          <a:lstStyle/>
          <a:p>
            <a:r>
              <a:rPr lang="en-US" dirty="0" smtClean="0"/>
              <a:t>Problem Statement</a:t>
            </a:r>
            <a:endParaRPr lang="en-US" dirty="0"/>
          </a:p>
        </p:txBody>
      </p:sp>
      <p:pic>
        <p:nvPicPr>
          <p:cNvPr id="73" name="Graphic 72">
            <a:extLst>
              <a:ext uri="{FF2B5EF4-FFF2-40B4-BE49-F238E27FC236}">
                <a16:creationId xmlns:a16="http://schemas.microsoft.com/office/drawing/2014/main" id="{7B7D90C8-A3E9-289E-DC74-AFF053EFBAD5}"/>
              </a:ext>
              <a:ext uri="{C183D7F6-B498-43B3-948B-1728B52AA6E4}">
                <adec:decorative xmlns="" xmlns:adec="http://schemas.microsoft.com/office/drawing/2017/decorative" val="1"/>
              </a:ext>
            </a:extLst>
          </p:cNvPr>
          <p:cNvPicPr>
            <a:picLocks noChangeAspect="1"/>
          </p:cNvPicPr>
          <p:nvPr/>
        </p:nvPicPr>
        <p:blipFill>
          <a:blip r:embed="rId2">
            <a:extLst>
              <a:ext uri="{96DAC541-7B7A-43D3-8B79-37D633B846F1}">
                <asvg:svgBlip xmlns="" xmlns:asvg="http://schemas.microsoft.com/office/drawing/2016/SVG/main" r:embed="rId4"/>
              </a:ext>
            </a:extLst>
          </a:blip>
          <a:stretch>
            <a:fillRect/>
          </a:stretch>
        </p:blipFill>
        <p:spPr>
          <a:xfrm rot="10800000">
            <a:off x="7829202" y="5156615"/>
            <a:ext cx="878334" cy="1705001"/>
          </a:xfrm>
          <a:prstGeom prst="rect">
            <a:avLst/>
          </a:prstGeom>
        </p:spPr>
      </p:pic>
      <p:sp>
        <p:nvSpPr>
          <p:cNvPr id="51" name="Freeform: Shape 50">
            <a:extLst>
              <a:ext uri="{FF2B5EF4-FFF2-40B4-BE49-F238E27FC236}">
                <a16:creationId xmlns:a16="http://schemas.microsoft.com/office/drawing/2014/main" id="{E3A78732-6A77-06C0-D931-D7D867386254}"/>
              </a:ext>
              <a:ext uri="{C183D7F6-B498-43B3-948B-1728B52AA6E4}">
                <adec:decorative xmlns=""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4</a:t>
            </a:r>
            <a:endParaRPr lang="en-US" dirty="0"/>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1213" y="300376"/>
            <a:ext cx="687079" cy="672360"/>
          </a:xfrm>
          <a:prstGeom prst="rect">
            <a:avLst/>
          </a:prstGeom>
        </p:spPr>
      </p:pic>
      <p:sp>
        <p:nvSpPr>
          <p:cNvPr id="32"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898853" y="1317523"/>
            <a:ext cx="6212595" cy="3614490"/>
          </a:xfrm>
        </p:spPr>
        <p:txBody>
          <a:bodyPr>
            <a:normAutofit/>
          </a:bodyPr>
          <a:lstStyle/>
          <a:p>
            <a:pPr marL="342900" indent="-342900">
              <a:buFontTx/>
              <a:buChar char="-"/>
            </a:pPr>
            <a:r>
              <a:rPr lang="en-US" sz="1600" dirty="0" smtClean="0">
                <a:solidFill>
                  <a:schemeClr val="tx1"/>
                </a:solidFill>
              </a:rPr>
              <a:t>AtliQ Hardwares </a:t>
            </a:r>
            <a:r>
              <a:rPr lang="en-US" sz="1600" dirty="0">
                <a:solidFill>
                  <a:schemeClr val="tx1"/>
                </a:solidFill>
              </a:rPr>
              <a:t>is </a:t>
            </a:r>
            <a:r>
              <a:rPr lang="en-US" sz="1600" dirty="0" smtClean="0">
                <a:solidFill>
                  <a:schemeClr val="tx1"/>
                </a:solidFill>
              </a:rPr>
              <a:t>facing significant losses in recent years.</a:t>
            </a:r>
          </a:p>
          <a:p>
            <a:pPr marL="342900" indent="-342900">
              <a:buFontTx/>
              <a:buChar char="-"/>
            </a:pPr>
            <a:r>
              <a:rPr lang="en-US" sz="1600" dirty="0" smtClean="0">
                <a:solidFill>
                  <a:schemeClr val="tx1"/>
                </a:solidFill>
              </a:rPr>
              <a:t>They have been relying on hand written reports for business decisions.</a:t>
            </a:r>
          </a:p>
          <a:p>
            <a:pPr marL="342900" indent="-342900">
              <a:buFontTx/>
              <a:buChar char="-"/>
            </a:pPr>
            <a:r>
              <a:rPr lang="en-US" sz="1600" dirty="0" smtClean="0">
                <a:solidFill>
                  <a:schemeClr val="tx1"/>
                </a:solidFill>
              </a:rPr>
              <a:t>They are in a dire need of insights for informed data driven decision making.</a:t>
            </a:r>
          </a:p>
          <a:p>
            <a:pPr marL="342900" indent="-342900">
              <a:buFontTx/>
              <a:buChar char="-"/>
            </a:pPr>
            <a:r>
              <a:rPr lang="en-US" sz="1600" b="1" dirty="0" smtClean="0">
                <a:solidFill>
                  <a:schemeClr val="tx1"/>
                </a:solidFill>
              </a:rPr>
              <a:t>Business Requirement:</a:t>
            </a:r>
            <a:br>
              <a:rPr lang="en-US" sz="1600" b="1" dirty="0" smtClean="0">
                <a:solidFill>
                  <a:schemeClr val="tx1"/>
                </a:solidFill>
              </a:rPr>
            </a:br>
            <a:r>
              <a:rPr lang="en-US" sz="1600" dirty="0" err="1" smtClean="0">
                <a:solidFill>
                  <a:schemeClr val="tx1"/>
                </a:solidFill>
              </a:rPr>
              <a:t>AtliQ’s</a:t>
            </a:r>
            <a:r>
              <a:rPr lang="en-US" sz="1600" dirty="0" smtClean="0">
                <a:solidFill>
                  <a:schemeClr val="tx1"/>
                </a:solidFill>
              </a:rPr>
              <a:t> business users have tasked the Data Analyst team with preparing an Excel Analysis Report focused on Sales and Financial performance by analyzing data from multiple files with over 1.5 million records to help them derive data insights towards boosting business growth.</a:t>
            </a:r>
          </a:p>
        </p:txBody>
      </p:sp>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2.</a:t>
            </a:r>
            <a:endParaRPr lang="en-US" b="1" dirty="0"/>
          </a:p>
        </p:txBody>
      </p:sp>
    </p:spTree>
    <p:extLst>
      <p:ext uri="{BB962C8B-B14F-4D97-AF65-F5344CB8AC3E}">
        <p14:creationId xmlns:p14="http://schemas.microsoft.com/office/powerpoint/2010/main" val="2058466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1" y="300376"/>
            <a:ext cx="5915678" cy="1017147"/>
          </a:xfrm>
        </p:spPr>
        <p:txBody>
          <a:bodyPr>
            <a:noAutofit/>
          </a:bodyPr>
          <a:lstStyle/>
          <a:p>
            <a:r>
              <a:rPr lang="en-US" dirty="0" smtClean="0"/>
              <a:t>Data Sources &amp; Tools</a:t>
            </a:r>
            <a:endParaRPr lang="en-US" dirty="0"/>
          </a:p>
        </p:txBody>
      </p:sp>
      <p:pic>
        <p:nvPicPr>
          <p:cNvPr id="73" name="Graphic 72">
            <a:extLst>
              <a:ext uri="{FF2B5EF4-FFF2-40B4-BE49-F238E27FC236}">
                <a16:creationId xmlns:a16="http://schemas.microsoft.com/office/drawing/2014/main" id="{7B7D90C8-A3E9-289E-DC74-AFF053EFBAD5}"/>
              </a:ext>
              <a:ext uri="{C183D7F6-B498-43B3-948B-1728B52AA6E4}">
                <adec:decorative xmlns="" xmlns:adec="http://schemas.microsoft.com/office/drawing/2017/decorative" val="1"/>
              </a:ext>
            </a:extLst>
          </p:cNvPr>
          <p:cNvPicPr>
            <a:picLocks noChangeAspect="1"/>
          </p:cNvPicPr>
          <p:nvPr/>
        </p:nvPicPr>
        <p:blipFill>
          <a:blip r:embed="rId2">
            <a:extLst>
              <a:ext uri="{96DAC541-7B7A-43D3-8B79-37D633B846F1}">
                <asvg:svgBlip xmlns="" xmlns:asvg="http://schemas.microsoft.com/office/drawing/2016/SVG/main" r:embed="rId4"/>
              </a:ext>
            </a:extLst>
          </a:blip>
          <a:stretch>
            <a:fillRect/>
          </a:stretch>
        </p:blipFill>
        <p:spPr>
          <a:xfrm rot="10800000">
            <a:off x="7829202" y="5156615"/>
            <a:ext cx="878334" cy="1705001"/>
          </a:xfrm>
          <a:prstGeom prst="rect">
            <a:avLst/>
          </a:prstGeom>
        </p:spPr>
      </p:pic>
      <p:sp>
        <p:nvSpPr>
          <p:cNvPr id="51" name="Freeform: Shape 50">
            <a:extLst>
              <a:ext uri="{FF2B5EF4-FFF2-40B4-BE49-F238E27FC236}">
                <a16:creationId xmlns:a16="http://schemas.microsoft.com/office/drawing/2014/main" id="{E3A78732-6A77-06C0-D931-D7D867386254}"/>
              </a:ext>
              <a:ext uri="{C183D7F6-B498-43B3-948B-1728B52AA6E4}">
                <adec:decorative xmlns=""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5</a:t>
            </a:r>
            <a:endParaRPr lang="en-US" dirty="0"/>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1213" y="300376"/>
            <a:ext cx="687079" cy="672360"/>
          </a:xfrm>
          <a:prstGeom prst="rect">
            <a:avLst/>
          </a:prstGeom>
        </p:spPr>
      </p:pic>
      <p:sp>
        <p:nvSpPr>
          <p:cNvPr id="32"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928350" y="3746659"/>
            <a:ext cx="6212595" cy="2176536"/>
          </a:xfrm>
        </p:spPr>
        <p:txBody>
          <a:bodyPr>
            <a:normAutofit/>
          </a:bodyPr>
          <a:lstStyle/>
          <a:p>
            <a:pPr marL="342900" indent="-342900">
              <a:buFontTx/>
              <a:buChar char="-"/>
            </a:pPr>
            <a:r>
              <a:rPr lang="en-US" sz="1600" dirty="0" smtClean="0">
                <a:solidFill>
                  <a:schemeClr val="tx1"/>
                </a:solidFill>
              </a:rPr>
              <a:t>Microsoft Excel:</a:t>
            </a:r>
          </a:p>
          <a:p>
            <a:pPr marL="544068" lvl="1" indent="-342900">
              <a:buFontTx/>
              <a:buChar char="-"/>
            </a:pPr>
            <a:r>
              <a:rPr lang="en-US" sz="1400" dirty="0" smtClean="0">
                <a:solidFill>
                  <a:schemeClr val="tx1"/>
                </a:solidFill>
              </a:rPr>
              <a:t>Power Query</a:t>
            </a:r>
          </a:p>
          <a:p>
            <a:pPr marL="544068" lvl="1" indent="-342900">
              <a:buFontTx/>
              <a:buChar char="-"/>
            </a:pPr>
            <a:r>
              <a:rPr lang="en-US" sz="1400" dirty="0" smtClean="0"/>
              <a:t>Pivot Table</a:t>
            </a:r>
          </a:p>
          <a:p>
            <a:pPr marL="544068" lvl="1" indent="-342900">
              <a:buFontTx/>
              <a:buChar char="-"/>
            </a:pPr>
            <a:r>
              <a:rPr lang="en-US" sz="1400" dirty="0" smtClean="0">
                <a:solidFill>
                  <a:schemeClr val="tx1"/>
                </a:solidFill>
              </a:rPr>
              <a:t>Power Pivot</a:t>
            </a:r>
          </a:p>
          <a:p>
            <a:pPr marL="544068" lvl="1" indent="-342900">
              <a:buFontTx/>
              <a:buChar char="-"/>
            </a:pPr>
            <a:r>
              <a:rPr lang="en-US" sz="1400" dirty="0"/>
              <a:t>Data </a:t>
            </a:r>
            <a:r>
              <a:rPr lang="en-US" sz="1400" dirty="0" smtClean="0"/>
              <a:t>Modelling</a:t>
            </a:r>
            <a:endParaRPr lang="en-US" sz="1400" dirty="0" smtClean="0">
              <a:solidFill>
                <a:schemeClr val="tx1"/>
              </a:solidFill>
            </a:endParaRPr>
          </a:p>
          <a:p>
            <a:pPr marL="544068" lvl="1" indent="-342900">
              <a:buFontTx/>
              <a:buChar char="-"/>
            </a:pPr>
            <a:r>
              <a:rPr lang="en-US" sz="1400" dirty="0" smtClean="0"/>
              <a:t>DAX Measures &amp; Columns</a:t>
            </a:r>
          </a:p>
          <a:p>
            <a:pPr marL="544068" lvl="1" indent="-342900">
              <a:buFontTx/>
              <a:buChar char="-"/>
            </a:pPr>
            <a:r>
              <a:rPr lang="en-US" sz="1400" dirty="0" smtClean="0">
                <a:solidFill>
                  <a:schemeClr val="tx1"/>
                </a:solidFill>
              </a:rPr>
              <a:t>Conditional Formatting</a:t>
            </a:r>
          </a:p>
        </p:txBody>
      </p:sp>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3.</a:t>
            </a:r>
            <a:endParaRPr lang="en-US" b="1" dirty="0"/>
          </a:p>
        </p:txBody>
      </p:sp>
      <p:sp>
        <p:nvSpPr>
          <p:cNvPr id="9"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898853" y="1468114"/>
            <a:ext cx="4941508" cy="343671"/>
          </a:xfrm>
        </p:spPr>
        <p:txBody>
          <a:bodyPr>
            <a:normAutofit lnSpcReduction="10000"/>
          </a:bodyPr>
          <a:lstStyle/>
          <a:p>
            <a:r>
              <a:rPr lang="en-US" b="1" dirty="0" smtClean="0"/>
              <a:t>Data Sources: Sales &amp; Finance</a:t>
            </a:r>
            <a:endParaRPr lang="en-US" dirty="0"/>
          </a:p>
        </p:txBody>
      </p:sp>
      <p:pic>
        <p:nvPicPr>
          <p:cNvPr id="2" name="Picture 1"/>
          <p:cNvPicPr>
            <a:picLocks noChangeAspect="1"/>
          </p:cNvPicPr>
          <p:nvPr/>
        </p:nvPicPr>
        <p:blipFill>
          <a:blip r:embed="rId6"/>
          <a:stretch>
            <a:fillRect/>
          </a:stretch>
        </p:blipFill>
        <p:spPr>
          <a:xfrm>
            <a:off x="898853" y="1889873"/>
            <a:ext cx="5363651" cy="1284436"/>
          </a:xfrm>
          <a:prstGeom prst="rect">
            <a:avLst/>
          </a:prstGeom>
        </p:spPr>
      </p:pic>
      <p:sp>
        <p:nvSpPr>
          <p:cNvPr id="11"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898853" y="3438960"/>
            <a:ext cx="4941508" cy="343671"/>
          </a:xfrm>
        </p:spPr>
        <p:txBody>
          <a:bodyPr>
            <a:normAutofit lnSpcReduction="10000"/>
          </a:bodyPr>
          <a:lstStyle/>
          <a:p>
            <a:r>
              <a:rPr lang="en-US" b="1" dirty="0" smtClean="0"/>
              <a:t>Analysis Tool &amp; Skills:</a:t>
            </a:r>
            <a:endParaRPr lang="en-US" dirty="0"/>
          </a:p>
        </p:txBody>
      </p:sp>
      <p:pic>
        <p:nvPicPr>
          <p:cNvPr id="3" name="Picture 2"/>
          <p:cNvPicPr>
            <a:picLocks noChangeAspect="1"/>
          </p:cNvPicPr>
          <p:nvPr/>
        </p:nvPicPr>
        <p:blipFill>
          <a:blip r:embed="rId7"/>
          <a:stretch>
            <a:fillRect/>
          </a:stretch>
        </p:blipFill>
        <p:spPr>
          <a:xfrm>
            <a:off x="6311664" y="1889873"/>
            <a:ext cx="1180515" cy="1284436"/>
          </a:xfrm>
          <a:prstGeom prst="rect">
            <a:avLst/>
          </a:prstGeom>
        </p:spPr>
      </p:pic>
    </p:spTree>
    <p:extLst>
      <p:ext uri="{BB962C8B-B14F-4D97-AF65-F5344CB8AC3E}">
        <p14:creationId xmlns:p14="http://schemas.microsoft.com/office/powerpoint/2010/main" val="20362958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1" y="300376"/>
            <a:ext cx="5915678" cy="1017147"/>
          </a:xfrm>
        </p:spPr>
        <p:txBody>
          <a:bodyPr>
            <a:noAutofit/>
          </a:bodyPr>
          <a:lstStyle/>
          <a:p>
            <a:r>
              <a:rPr lang="en-US" dirty="0" smtClean="0"/>
              <a:t>Data Model</a:t>
            </a:r>
            <a:endParaRPr lang="en-US" dirty="0"/>
          </a:p>
        </p:txBody>
      </p:sp>
      <p:pic>
        <p:nvPicPr>
          <p:cNvPr id="73" name="Graphic 72">
            <a:extLst>
              <a:ext uri="{FF2B5EF4-FFF2-40B4-BE49-F238E27FC236}">
                <a16:creationId xmlns:a16="http://schemas.microsoft.com/office/drawing/2014/main" id="{7B7D90C8-A3E9-289E-DC74-AFF053EFBAD5}"/>
              </a:ext>
              <a:ext uri="{C183D7F6-B498-43B3-948B-1728B52AA6E4}">
                <adec:decorative xmlns="" xmlns:adec="http://schemas.microsoft.com/office/drawing/2017/decorative" val="1"/>
              </a:ext>
            </a:extLst>
          </p:cNvPr>
          <p:cNvPicPr>
            <a:picLocks noChangeAspect="1"/>
          </p:cNvPicPr>
          <p:nvPr/>
        </p:nvPicPr>
        <p:blipFill>
          <a:blip r:embed="rId2">
            <a:extLst>
              <a:ext uri="{96DAC541-7B7A-43D3-8B79-37D633B846F1}">
                <asvg:svgBlip xmlns="" xmlns:asvg="http://schemas.microsoft.com/office/drawing/2016/SVG/main" r:embed="rId4"/>
              </a:ext>
            </a:extLst>
          </a:blip>
          <a:stretch>
            <a:fillRect/>
          </a:stretch>
        </p:blipFill>
        <p:spPr>
          <a:xfrm rot="10800000">
            <a:off x="7829202" y="5156615"/>
            <a:ext cx="878334" cy="1705001"/>
          </a:xfrm>
          <a:prstGeom prst="rect">
            <a:avLst/>
          </a:prstGeom>
        </p:spPr>
      </p:pic>
      <p:sp>
        <p:nvSpPr>
          <p:cNvPr id="51" name="Freeform: Shape 50">
            <a:extLst>
              <a:ext uri="{FF2B5EF4-FFF2-40B4-BE49-F238E27FC236}">
                <a16:creationId xmlns:a16="http://schemas.microsoft.com/office/drawing/2014/main" id="{E3A78732-6A77-06C0-D931-D7D867386254}"/>
              </a:ext>
              <a:ext uri="{C183D7F6-B498-43B3-948B-1728B52AA6E4}">
                <adec:decorative xmlns=""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6</a:t>
            </a:r>
            <a:endParaRPr lang="en-US" dirty="0"/>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1213" y="300376"/>
            <a:ext cx="687079" cy="672360"/>
          </a:xfrm>
          <a:prstGeom prst="rect">
            <a:avLst/>
          </a:prstGeom>
        </p:spPr>
      </p:pic>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4.</a:t>
            </a:r>
            <a:endParaRPr lang="en-US" b="1" dirty="0"/>
          </a:p>
        </p:txBody>
      </p:sp>
      <p:sp>
        <p:nvSpPr>
          <p:cNvPr id="16"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898853" y="1468114"/>
            <a:ext cx="4941508" cy="343671"/>
          </a:xfrm>
        </p:spPr>
        <p:txBody>
          <a:bodyPr>
            <a:normAutofit lnSpcReduction="10000"/>
          </a:bodyPr>
          <a:lstStyle/>
          <a:p>
            <a:r>
              <a:rPr lang="en-US" b="1" dirty="0" smtClean="0"/>
              <a:t>Entity Relationship Diagram:</a:t>
            </a:r>
            <a:endParaRPr lang="en-US" dirty="0"/>
          </a:p>
        </p:txBody>
      </p:sp>
      <p:sp>
        <p:nvSpPr>
          <p:cNvPr id="18" name="TextBox 17"/>
          <p:cNvSpPr txBox="1"/>
          <p:nvPr/>
        </p:nvSpPr>
        <p:spPr>
          <a:xfrm>
            <a:off x="8094006" y="0"/>
            <a:ext cx="2458065" cy="2271252"/>
          </a:xfrm>
          <a:prstGeom prst="rect">
            <a:avLst/>
          </a:prstGeom>
          <a:solidFill>
            <a:schemeClr val="bg1"/>
          </a:solidFill>
        </p:spPr>
        <p:txBody>
          <a:bodyPr wrap="square" rtlCol="0">
            <a:spAutoFit/>
          </a:bodyPr>
          <a:lstStyle/>
          <a:p>
            <a:endParaRPr lang="en-IN" dirty="0"/>
          </a:p>
        </p:txBody>
      </p:sp>
      <p:sp>
        <p:nvSpPr>
          <p:cNvPr id="19" name="TextBox 18"/>
          <p:cNvSpPr txBox="1"/>
          <p:nvPr/>
        </p:nvSpPr>
        <p:spPr>
          <a:xfrm>
            <a:off x="6600169" y="4586748"/>
            <a:ext cx="2458065" cy="2271252"/>
          </a:xfrm>
          <a:prstGeom prst="rect">
            <a:avLst/>
          </a:prstGeom>
          <a:solidFill>
            <a:schemeClr val="bg1"/>
          </a:solidFill>
        </p:spPr>
        <p:txBody>
          <a:bodyPr wrap="square" rtlCol="0">
            <a:spAutoFit/>
          </a:bodyPr>
          <a:lstStyle/>
          <a:p>
            <a:endParaRPr lang="en-IN" dirty="0"/>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8852" y="1962376"/>
            <a:ext cx="10378747" cy="4436894"/>
          </a:xfrm>
          <a:prstGeom prst="rect">
            <a:avLst/>
          </a:prstGeom>
        </p:spPr>
      </p:pic>
    </p:spTree>
    <p:extLst>
      <p:ext uri="{BB962C8B-B14F-4D97-AF65-F5344CB8AC3E}">
        <p14:creationId xmlns:p14="http://schemas.microsoft.com/office/powerpoint/2010/main" val="31295049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1" y="300376"/>
            <a:ext cx="5915678" cy="1017147"/>
          </a:xfrm>
        </p:spPr>
        <p:txBody>
          <a:bodyPr>
            <a:noAutofit/>
          </a:bodyPr>
          <a:lstStyle/>
          <a:p>
            <a:r>
              <a:rPr lang="en-US" dirty="0" smtClean="0"/>
              <a:t>DAX Measures</a:t>
            </a:r>
            <a:endParaRPr lang="en-US" dirty="0"/>
          </a:p>
        </p:txBody>
      </p:sp>
      <p:pic>
        <p:nvPicPr>
          <p:cNvPr id="73" name="Graphic 72">
            <a:extLst>
              <a:ext uri="{FF2B5EF4-FFF2-40B4-BE49-F238E27FC236}">
                <a16:creationId xmlns:a16="http://schemas.microsoft.com/office/drawing/2014/main" id="{7B7D90C8-A3E9-289E-DC74-AFF053EFBAD5}"/>
              </a:ext>
              <a:ext uri="{C183D7F6-B498-43B3-948B-1728B52AA6E4}">
                <adec:decorative xmlns="" xmlns:adec="http://schemas.microsoft.com/office/drawing/2017/decorative" val="1"/>
              </a:ext>
            </a:extLst>
          </p:cNvPr>
          <p:cNvPicPr>
            <a:picLocks noChangeAspect="1"/>
          </p:cNvPicPr>
          <p:nvPr/>
        </p:nvPicPr>
        <p:blipFill>
          <a:blip r:embed="rId2">
            <a:extLst>
              <a:ext uri="{96DAC541-7B7A-43D3-8B79-37D633B846F1}">
                <asvg:svgBlip xmlns="" xmlns:asvg="http://schemas.microsoft.com/office/drawing/2016/SVG/main" r:embed="rId4"/>
              </a:ext>
            </a:extLst>
          </a:blip>
          <a:stretch>
            <a:fillRect/>
          </a:stretch>
        </p:blipFill>
        <p:spPr>
          <a:xfrm rot="10800000">
            <a:off x="7829202" y="5156615"/>
            <a:ext cx="878334" cy="1705001"/>
          </a:xfrm>
          <a:prstGeom prst="rect">
            <a:avLst/>
          </a:prstGeom>
        </p:spPr>
      </p:pic>
      <p:sp>
        <p:nvSpPr>
          <p:cNvPr id="51" name="Freeform: Shape 50">
            <a:extLst>
              <a:ext uri="{FF2B5EF4-FFF2-40B4-BE49-F238E27FC236}">
                <a16:creationId xmlns:a16="http://schemas.microsoft.com/office/drawing/2014/main" id="{E3A78732-6A77-06C0-D931-D7D867386254}"/>
              </a:ext>
              <a:ext uri="{C183D7F6-B498-43B3-948B-1728B52AA6E4}">
                <adec:decorative xmlns=""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7</a:t>
            </a:r>
            <a:endParaRPr lang="en-US" dirty="0"/>
          </a:p>
        </p:txBody>
      </p:sp>
      <p:sp>
        <p:nvSpPr>
          <p:cNvPr id="13" name="TextBox 12"/>
          <p:cNvSpPr txBox="1"/>
          <p:nvPr/>
        </p:nvSpPr>
        <p:spPr>
          <a:xfrm>
            <a:off x="7794087" y="-3219"/>
            <a:ext cx="2458065" cy="2271252"/>
          </a:xfrm>
          <a:prstGeom prst="rect">
            <a:avLst/>
          </a:prstGeom>
          <a:solidFill>
            <a:schemeClr val="bg1"/>
          </a:solidFill>
        </p:spPr>
        <p:txBody>
          <a:bodyPr wrap="square" rtlCol="0">
            <a:spAutoFit/>
          </a:bodyPr>
          <a:lstStyle/>
          <a:p>
            <a:endParaRPr lang="en-IN" dirty="0"/>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1213" y="300376"/>
            <a:ext cx="687079" cy="672360"/>
          </a:xfrm>
          <a:prstGeom prst="rect">
            <a:avLst/>
          </a:prstGeom>
        </p:spPr>
      </p:pic>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a:t>5</a:t>
            </a:r>
            <a:r>
              <a:rPr lang="en-US" b="1" dirty="0" smtClean="0"/>
              <a:t>.</a:t>
            </a:r>
            <a:endParaRPr lang="en-US" b="1" dirty="0"/>
          </a:p>
        </p:txBody>
      </p:sp>
      <p:sp>
        <p:nvSpPr>
          <p:cNvPr id="14" name="TextBox 13"/>
          <p:cNvSpPr txBox="1"/>
          <p:nvPr/>
        </p:nvSpPr>
        <p:spPr>
          <a:xfrm>
            <a:off x="6600169" y="4590365"/>
            <a:ext cx="2458065" cy="2271252"/>
          </a:xfrm>
          <a:prstGeom prst="rect">
            <a:avLst/>
          </a:prstGeom>
          <a:solidFill>
            <a:schemeClr val="bg1"/>
          </a:solidFill>
        </p:spPr>
        <p:txBody>
          <a:bodyPr wrap="square" rtlCol="0">
            <a:spAutoFit/>
          </a:bodyPr>
          <a:lstStyle/>
          <a:p>
            <a:endParaRPr lang="en-IN" dirty="0"/>
          </a:p>
        </p:txBody>
      </p:sp>
      <p:pic>
        <p:nvPicPr>
          <p:cNvPr id="3" name="Picture 2"/>
          <p:cNvPicPr>
            <a:picLocks noChangeAspect="1"/>
          </p:cNvPicPr>
          <p:nvPr/>
        </p:nvPicPr>
        <p:blipFill>
          <a:blip r:embed="rId6"/>
          <a:stretch>
            <a:fillRect/>
          </a:stretch>
        </p:blipFill>
        <p:spPr>
          <a:xfrm>
            <a:off x="2224438" y="1317523"/>
            <a:ext cx="7708491" cy="5238939"/>
          </a:xfrm>
          <a:prstGeom prst="rect">
            <a:avLst/>
          </a:prstGeom>
        </p:spPr>
      </p:pic>
      <p:sp>
        <p:nvSpPr>
          <p:cNvPr id="12"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5185207" y="2074606"/>
            <a:ext cx="4361004" cy="3962399"/>
          </a:xfrm>
        </p:spPr>
        <p:txBody>
          <a:bodyPr>
            <a:normAutofit fontScale="55000" lnSpcReduction="20000"/>
          </a:bodyPr>
          <a:lstStyle/>
          <a:p>
            <a:r>
              <a:rPr lang="en-US" sz="1600" b="1" dirty="0" smtClean="0">
                <a:solidFill>
                  <a:schemeClr val="tx1"/>
                </a:solidFill>
              </a:rPr>
              <a:t>Measure Formulas:</a:t>
            </a:r>
            <a:endParaRPr lang="en-US" sz="1400" b="1" dirty="0">
              <a:solidFill>
                <a:schemeClr val="tx1"/>
              </a:solidFill>
            </a:endParaRPr>
          </a:p>
          <a:p>
            <a:pPr marL="342900" indent="-342900">
              <a:buFontTx/>
              <a:buChar char="-"/>
            </a:pPr>
            <a:r>
              <a:rPr lang="en-US" sz="1600" dirty="0">
                <a:solidFill>
                  <a:schemeClr val="tx1"/>
                </a:solidFill>
              </a:rPr>
              <a:t>COGS =SUM(</a:t>
            </a:r>
            <a:r>
              <a:rPr lang="en-US" sz="1600" dirty="0" err="1">
                <a:solidFill>
                  <a:schemeClr val="tx1"/>
                </a:solidFill>
              </a:rPr>
              <a:t>finance_ref</a:t>
            </a:r>
            <a:r>
              <a:rPr lang="en-US" sz="1600" dirty="0">
                <a:solidFill>
                  <a:schemeClr val="tx1"/>
                </a:solidFill>
              </a:rPr>
              <a:t>[</a:t>
            </a:r>
            <a:r>
              <a:rPr lang="en-US" sz="1600" dirty="0" err="1">
                <a:solidFill>
                  <a:schemeClr val="tx1"/>
                </a:solidFill>
              </a:rPr>
              <a:t>total_cogs</a:t>
            </a:r>
            <a:r>
              <a:rPr lang="en-US" sz="1600" dirty="0">
                <a:solidFill>
                  <a:schemeClr val="tx1"/>
                </a:solidFill>
              </a:rPr>
              <a:t>])</a:t>
            </a:r>
          </a:p>
          <a:p>
            <a:pPr marL="342900" indent="-342900">
              <a:buFontTx/>
              <a:buChar char="-"/>
            </a:pPr>
            <a:r>
              <a:rPr lang="en-US" sz="1600" dirty="0">
                <a:solidFill>
                  <a:schemeClr val="tx1"/>
                </a:solidFill>
              </a:rPr>
              <a:t>GM% =DIVIDE([</a:t>
            </a:r>
            <a:r>
              <a:rPr lang="en-US" sz="1600" dirty="0" err="1">
                <a:solidFill>
                  <a:schemeClr val="tx1"/>
                </a:solidFill>
              </a:rPr>
              <a:t>GrossMargin</a:t>
            </a:r>
            <a:r>
              <a:rPr lang="en-US" sz="1600" dirty="0">
                <a:solidFill>
                  <a:schemeClr val="tx1"/>
                </a:solidFill>
              </a:rPr>
              <a:t>],[</a:t>
            </a:r>
            <a:r>
              <a:rPr lang="en-US" sz="1600" dirty="0" err="1">
                <a:solidFill>
                  <a:schemeClr val="tx1"/>
                </a:solidFill>
              </a:rPr>
              <a:t>NetSales</a:t>
            </a:r>
            <a:r>
              <a:rPr lang="en-US" sz="1600" dirty="0">
                <a:solidFill>
                  <a:schemeClr val="tx1"/>
                </a:solidFill>
              </a:rPr>
              <a:t>],0)</a:t>
            </a:r>
          </a:p>
          <a:p>
            <a:pPr marL="342900" indent="-342900">
              <a:buFontTx/>
              <a:buChar char="-"/>
            </a:pPr>
            <a:r>
              <a:rPr lang="en-US" sz="1600" dirty="0" err="1">
                <a:solidFill>
                  <a:schemeClr val="tx1"/>
                </a:solidFill>
              </a:rPr>
              <a:t>GrossMargin</a:t>
            </a:r>
            <a:r>
              <a:rPr lang="en-US" sz="1600" dirty="0">
                <a:solidFill>
                  <a:schemeClr val="tx1"/>
                </a:solidFill>
              </a:rPr>
              <a:t> =[</a:t>
            </a:r>
            <a:r>
              <a:rPr lang="en-US" sz="1600" dirty="0" err="1">
                <a:solidFill>
                  <a:schemeClr val="tx1"/>
                </a:solidFill>
              </a:rPr>
              <a:t>NetSales</a:t>
            </a:r>
            <a:r>
              <a:rPr lang="en-US" sz="1600" dirty="0">
                <a:solidFill>
                  <a:schemeClr val="tx1"/>
                </a:solidFill>
              </a:rPr>
              <a:t>]-[COGS]</a:t>
            </a:r>
          </a:p>
          <a:p>
            <a:pPr marL="342900" indent="-342900">
              <a:buFontTx/>
              <a:buChar char="-"/>
            </a:pPr>
            <a:r>
              <a:rPr lang="en-US" sz="1600" dirty="0" err="1">
                <a:solidFill>
                  <a:schemeClr val="tx1"/>
                </a:solidFill>
              </a:rPr>
              <a:t>NetSales</a:t>
            </a:r>
            <a:r>
              <a:rPr lang="en-US" sz="1600" dirty="0">
                <a:solidFill>
                  <a:schemeClr val="tx1"/>
                </a:solidFill>
              </a:rPr>
              <a:t> =SUM(</a:t>
            </a:r>
            <a:r>
              <a:rPr lang="en-US" sz="1600" dirty="0" err="1">
                <a:solidFill>
                  <a:schemeClr val="tx1"/>
                </a:solidFill>
              </a:rPr>
              <a:t>fact_sales_monthly</a:t>
            </a:r>
            <a:r>
              <a:rPr lang="en-US" sz="1600" dirty="0">
                <a:solidFill>
                  <a:schemeClr val="tx1"/>
                </a:solidFill>
              </a:rPr>
              <a:t>[</a:t>
            </a:r>
            <a:r>
              <a:rPr lang="en-US" sz="1600" dirty="0" err="1">
                <a:solidFill>
                  <a:schemeClr val="tx1"/>
                </a:solidFill>
              </a:rPr>
              <a:t>net_sales_amount</a:t>
            </a:r>
            <a:r>
              <a:rPr lang="en-US" sz="1600" dirty="0">
                <a:solidFill>
                  <a:schemeClr val="tx1"/>
                </a:solidFill>
              </a:rPr>
              <a:t>])</a:t>
            </a:r>
          </a:p>
          <a:p>
            <a:pPr marL="342900" indent="-342900">
              <a:buFontTx/>
              <a:buChar char="-"/>
            </a:pPr>
            <a:r>
              <a:rPr lang="en-US" sz="1600" dirty="0">
                <a:solidFill>
                  <a:schemeClr val="tx1"/>
                </a:solidFill>
              </a:rPr>
              <a:t>NetSales2019 =CALCULATE([</a:t>
            </a:r>
            <a:r>
              <a:rPr lang="en-US" sz="1600" dirty="0" err="1">
                <a:solidFill>
                  <a:schemeClr val="tx1"/>
                </a:solidFill>
              </a:rPr>
              <a:t>NetSales</a:t>
            </a:r>
            <a:r>
              <a:rPr lang="en-US" sz="1600" dirty="0">
                <a:solidFill>
                  <a:schemeClr val="tx1"/>
                </a:solidFill>
              </a:rPr>
              <a:t>], </a:t>
            </a:r>
            <a:r>
              <a:rPr lang="en-US" sz="1600" dirty="0" err="1">
                <a:solidFill>
                  <a:schemeClr val="tx1"/>
                </a:solidFill>
              </a:rPr>
              <a:t>dim_date</a:t>
            </a:r>
            <a:r>
              <a:rPr lang="en-US" sz="1600" dirty="0">
                <a:solidFill>
                  <a:schemeClr val="tx1"/>
                </a:solidFill>
              </a:rPr>
              <a:t>[FY]="2019")</a:t>
            </a:r>
          </a:p>
          <a:p>
            <a:pPr marL="342900" indent="-342900">
              <a:buFontTx/>
              <a:buChar char="-"/>
            </a:pPr>
            <a:r>
              <a:rPr lang="en-US" sz="1600" dirty="0">
                <a:solidFill>
                  <a:schemeClr val="tx1"/>
                </a:solidFill>
              </a:rPr>
              <a:t>NetSales2020 =CALCULATE([</a:t>
            </a:r>
            <a:r>
              <a:rPr lang="en-US" sz="1600" dirty="0" err="1">
                <a:solidFill>
                  <a:schemeClr val="tx1"/>
                </a:solidFill>
              </a:rPr>
              <a:t>NetSales</a:t>
            </a:r>
            <a:r>
              <a:rPr lang="en-US" sz="1600" dirty="0">
                <a:solidFill>
                  <a:schemeClr val="tx1"/>
                </a:solidFill>
              </a:rPr>
              <a:t>], </a:t>
            </a:r>
            <a:r>
              <a:rPr lang="en-US" sz="1600" dirty="0" err="1">
                <a:solidFill>
                  <a:schemeClr val="tx1"/>
                </a:solidFill>
              </a:rPr>
              <a:t>dim_date</a:t>
            </a:r>
            <a:r>
              <a:rPr lang="en-US" sz="1600" dirty="0">
                <a:solidFill>
                  <a:schemeClr val="tx1"/>
                </a:solidFill>
              </a:rPr>
              <a:t>[FY]="2020")</a:t>
            </a:r>
          </a:p>
          <a:p>
            <a:pPr marL="342900" indent="-342900">
              <a:buFontTx/>
              <a:buChar char="-"/>
            </a:pPr>
            <a:r>
              <a:rPr lang="en-US" sz="1600" dirty="0">
                <a:solidFill>
                  <a:schemeClr val="tx1"/>
                </a:solidFill>
              </a:rPr>
              <a:t>NetSales2021 =CALCULATE([</a:t>
            </a:r>
            <a:r>
              <a:rPr lang="en-US" sz="1600" dirty="0" err="1">
                <a:solidFill>
                  <a:schemeClr val="tx1"/>
                </a:solidFill>
              </a:rPr>
              <a:t>NetSales</a:t>
            </a:r>
            <a:r>
              <a:rPr lang="en-US" sz="1600" dirty="0">
                <a:solidFill>
                  <a:schemeClr val="tx1"/>
                </a:solidFill>
              </a:rPr>
              <a:t>], </a:t>
            </a:r>
            <a:r>
              <a:rPr lang="en-US" sz="1600" dirty="0" err="1">
                <a:solidFill>
                  <a:schemeClr val="tx1"/>
                </a:solidFill>
              </a:rPr>
              <a:t>dim_date</a:t>
            </a:r>
            <a:r>
              <a:rPr lang="en-US" sz="1600" dirty="0">
                <a:solidFill>
                  <a:schemeClr val="tx1"/>
                </a:solidFill>
              </a:rPr>
              <a:t>[FY]="2021")</a:t>
            </a:r>
          </a:p>
          <a:p>
            <a:pPr marL="342900" indent="-342900">
              <a:buFontTx/>
              <a:buChar char="-"/>
            </a:pPr>
            <a:r>
              <a:rPr lang="en-US" sz="1600" dirty="0">
                <a:solidFill>
                  <a:schemeClr val="tx1"/>
                </a:solidFill>
              </a:rPr>
              <a:t>NetSales2021vs2020 =DIVIDE([</a:t>
            </a:r>
            <a:r>
              <a:rPr lang="en-US" sz="1600">
                <a:solidFill>
                  <a:schemeClr val="tx1"/>
                </a:solidFill>
              </a:rPr>
              <a:t>NetSales2021</a:t>
            </a:r>
            <a:r>
              <a:rPr lang="en-US" sz="1600" smtClean="0">
                <a:solidFill>
                  <a:schemeClr val="tx1"/>
                </a:solidFill>
              </a:rPr>
              <a:t>], </a:t>
            </a:r>
            <a:r>
              <a:rPr lang="en-US" sz="1600" dirty="0">
                <a:solidFill>
                  <a:schemeClr val="tx1"/>
                </a:solidFill>
              </a:rPr>
              <a:t>[NetSales2020],0)</a:t>
            </a:r>
          </a:p>
          <a:p>
            <a:pPr marL="342900" indent="-342900">
              <a:buFontTx/>
              <a:buChar char="-"/>
            </a:pPr>
            <a:r>
              <a:rPr lang="en-US" sz="1600" dirty="0">
                <a:solidFill>
                  <a:schemeClr val="tx1"/>
                </a:solidFill>
              </a:rPr>
              <a:t>Sales2021 - SalesTarget2021 =[NetSales2021] - [SalesTarget2021]</a:t>
            </a:r>
          </a:p>
          <a:p>
            <a:pPr marL="342900" indent="-342900">
              <a:buFontTx/>
              <a:buChar char="-"/>
            </a:pPr>
            <a:r>
              <a:rPr lang="en-US" sz="1600" dirty="0">
                <a:solidFill>
                  <a:schemeClr val="tx1"/>
                </a:solidFill>
              </a:rPr>
              <a:t>Sales2021 - SalesTarget2021 % =DIVIDE([Sales2021 - SalesTarget2021], [SalesTarget2021], 0)</a:t>
            </a:r>
          </a:p>
          <a:p>
            <a:pPr marL="342900" indent="-342900">
              <a:buFontTx/>
              <a:buChar char="-"/>
            </a:pPr>
            <a:r>
              <a:rPr lang="en-US" sz="1600" dirty="0">
                <a:solidFill>
                  <a:schemeClr val="tx1"/>
                </a:solidFill>
              </a:rPr>
              <a:t>SalesIncrement2021vs2020% =DIVIDE([NetSales2021]-[NetSales2020],[NetSales2020],0)</a:t>
            </a:r>
          </a:p>
          <a:p>
            <a:pPr marL="342900" indent="-342900">
              <a:buFontTx/>
              <a:buChar char="-"/>
            </a:pPr>
            <a:r>
              <a:rPr lang="en-US" sz="1600" dirty="0">
                <a:solidFill>
                  <a:schemeClr val="tx1"/>
                </a:solidFill>
              </a:rPr>
              <a:t>SalesTarget2021 =SUM(ns_targets_2021[</a:t>
            </a:r>
            <a:r>
              <a:rPr lang="en-US" sz="1600" dirty="0" err="1">
                <a:solidFill>
                  <a:schemeClr val="tx1"/>
                </a:solidFill>
              </a:rPr>
              <a:t>ns_target</a:t>
            </a:r>
            <a:r>
              <a:rPr lang="en-US" sz="1600" dirty="0">
                <a:solidFill>
                  <a:schemeClr val="tx1"/>
                </a:solidFill>
              </a:rPr>
              <a:t>])</a:t>
            </a:r>
            <a:endParaRPr lang="en-US" sz="1600" dirty="0" smtClean="0">
              <a:solidFill>
                <a:schemeClr val="tx1"/>
              </a:solidFill>
            </a:endParaRPr>
          </a:p>
        </p:txBody>
      </p:sp>
    </p:spTree>
    <p:extLst>
      <p:ext uri="{BB962C8B-B14F-4D97-AF65-F5344CB8AC3E}">
        <p14:creationId xmlns:p14="http://schemas.microsoft.com/office/powerpoint/2010/main" val="5903864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8">
            <a:extLst>
              <a:ext uri="{FF2B5EF4-FFF2-40B4-BE49-F238E27FC236}">
                <a16:creationId xmlns:a16="http://schemas.microsoft.com/office/drawing/2014/main" id="{52D45C27-4F4D-5A89-8C52-CB8FC47BCEF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tretch>
            <a:fillRect/>
          </a:stretch>
        </p:blipFill>
        <p:spPr>
          <a:xfrm flipH="1">
            <a:off x="7132872" y="0"/>
            <a:ext cx="5059128" cy="6858000"/>
          </a:xfrm>
        </p:spPr>
      </p:pic>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1" y="300376"/>
            <a:ext cx="4443790" cy="1017147"/>
          </a:xfrm>
        </p:spPr>
        <p:txBody>
          <a:bodyPr>
            <a:noAutofit/>
          </a:bodyPr>
          <a:lstStyle/>
          <a:p>
            <a:r>
              <a:rPr lang="en-US" dirty="0" smtClean="0"/>
              <a:t>Reports Overview</a:t>
            </a:r>
            <a:endParaRPr lang="en-US" dirty="0"/>
          </a:p>
        </p:txBody>
      </p:sp>
      <p:pic>
        <p:nvPicPr>
          <p:cNvPr id="73" name="Graphic 72">
            <a:extLst>
              <a:ext uri="{FF2B5EF4-FFF2-40B4-BE49-F238E27FC236}">
                <a16:creationId xmlns:a16="http://schemas.microsoft.com/office/drawing/2014/main" id="{7B7D90C8-A3E9-289E-DC74-AFF053EFBAD5}"/>
              </a:ext>
              <a:ext uri="{C183D7F6-B498-43B3-948B-1728B52AA6E4}">
                <adec:decorative xmlns="" xmlns:adec="http://schemas.microsoft.com/office/drawing/2017/decorative" val="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10800000">
            <a:off x="7829202" y="5156615"/>
            <a:ext cx="878334" cy="1705001"/>
          </a:xfrm>
          <a:prstGeom prst="rect">
            <a:avLst/>
          </a:prstGeom>
        </p:spPr>
      </p:pic>
      <p:sp>
        <p:nvSpPr>
          <p:cNvPr id="51" name="Freeform: Shape 50">
            <a:extLst>
              <a:ext uri="{FF2B5EF4-FFF2-40B4-BE49-F238E27FC236}">
                <a16:creationId xmlns:a16="http://schemas.microsoft.com/office/drawing/2014/main" id="{E3A78732-6A77-06C0-D931-D7D867386254}"/>
              </a:ext>
              <a:ext uri="{C183D7F6-B498-43B3-948B-1728B52AA6E4}">
                <adec:decorative xmlns=""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6.</a:t>
            </a:r>
            <a:endParaRPr lang="en-US" b="1" dirty="0"/>
          </a:p>
        </p:txBody>
      </p:sp>
      <p:sp>
        <p:nvSpPr>
          <p:cNvPr id="11"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898853" y="1468114"/>
            <a:ext cx="4941508" cy="343671"/>
          </a:xfrm>
        </p:spPr>
        <p:txBody>
          <a:bodyPr>
            <a:normAutofit lnSpcReduction="10000"/>
          </a:bodyPr>
          <a:lstStyle/>
          <a:p>
            <a:r>
              <a:rPr lang="en-US" b="1" dirty="0" smtClean="0"/>
              <a:t>Sales Reports:</a:t>
            </a:r>
            <a:endParaRPr lang="en-US" dirty="0"/>
          </a:p>
        </p:txBody>
      </p:sp>
      <p:sp>
        <p:nvSpPr>
          <p:cNvPr id="13"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898853" y="4618805"/>
            <a:ext cx="4941508" cy="343671"/>
          </a:xfrm>
        </p:spPr>
        <p:txBody>
          <a:bodyPr>
            <a:normAutofit lnSpcReduction="10000"/>
          </a:bodyPr>
          <a:lstStyle/>
          <a:p>
            <a:r>
              <a:rPr lang="en-US" b="1" dirty="0" smtClean="0"/>
              <a:t>Finance Reports:</a:t>
            </a:r>
            <a:endParaRPr lang="en-US" dirty="0"/>
          </a:p>
        </p:txBody>
      </p:sp>
      <p:sp>
        <p:nvSpPr>
          <p:cNvPr id="14"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1002252" y="1846944"/>
            <a:ext cx="4926376" cy="2908538"/>
          </a:xfrm>
        </p:spPr>
        <p:txBody>
          <a:bodyPr>
            <a:noAutofit/>
          </a:bodyPr>
          <a:lstStyle/>
          <a:p>
            <a:pPr marL="342900" indent="-342900">
              <a:buFontTx/>
              <a:buChar char="-"/>
            </a:pPr>
            <a:r>
              <a:rPr lang="en-US" sz="1400" dirty="0" smtClean="0">
                <a:solidFill>
                  <a:schemeClr val="tx1"/>
                </a:solidFill>
              </a:rPr>
              <a:t>Customer Performance Report</a:t>
            </a:r>
          </a:p>
          <a:p>
            <a:pPr marL="342900" indent="-342900">
              <a:buFontTx/>
              <a:buChar char="-"/>
            </a:pPr>
            <a:r>
              <a:rPr lang="en-US" sz="1400" dirty="0" smtClean="0">
                <a:solidFill>
                  <a:schemeClr val="tx1"/>
                </a:solidFill>
              </a:rPr>
              <a:t>Market Performance vs Target Report</a:t>
            </a:r>
          </a:p>
          <a:p>
            <a:pPr marL="342900" indent="-342900">
              <a:buFontTx/>
              <a:buChar char="-"/>
            </a:pPr>
            <a:r>
              <a:rPr lang="en-US" sz="1400" dirty="0" smtClean="0">
                <a:solidFill>
                  <a:schemeClr val="tx1"/>
                </a:solidFill>
              </a:rPr>
              <a:t>Top 10 Products</a:t>
            </a:r>
          </a:p>
          <a:p>
            <a:pPr marL="342900" indent="-342900">
              <a:buFontTx/>
              <a:buChar char="-"/>
            </a:pPr>
            <a:r>
              <a:rPr lang="en-US" sz="1400" dirty="0" smtClean="0">
                <a:solidFill>
                  <a:schemeClr val="tx1"/>
                </a:solidFill>
              </a:rPr>
              <a:t>Division level Report</a:t>
            </a:r>
          </a:p>
          <a:p>
            <a:pPr marL="342900" indent="-342900">
              <a:buFontTx/>
              <a:buChar char="-"/>
            </a:pPr>
            <a:r>
              <a:rPr lang="en-US" sz="1400" dirty="0" smtClean="0">
                <a:solidFill>
                  <a:schemeClr val="tx1"/>
                </a:solidFill>
              </a:rPr>
              <a:t>Top &amp; Bottom 5 Products Report</a:t>
            </a:r>
          </a:p>
          <a:p>
            <a:pPr marL="342900" indent="-342900">
              <a:buFontTx/>
              <a:buChar char="-"/>
            </a:pPr>
            <a:r>
              <a:rPr lang="en-US" sz="1400" dirty="0" smtClean="0">
                <a:solidFill>
                  <a:schemeClr val="tx1"/>
                </a:solidFill>
              </a:rPr>
              <a:t>New 2021 Products Report</a:t>
            </a:r>
          </a:p>
          <a:p>
            <a:pPr marL="342900" indent="-342900">
              <a:buFontTx/>
              <a:buChar char="-"/>
            </a:pPr>
            <a:r>
              <a:rPr lang="en-US" sz="1400" dirty="0" smtClean="0">
                <a:solidFill>
                  <a:schemeClr val="tx1"/>
                </a:solidFill>
              </a:rPr>
              <a:t>Top 5 Country 2021 Report</a:t>
            </a:r>
          </a:p>
          <a:p>
            <a:pPr marL="544068" lvl="1" indent="-342900">
              <a:buFontTx/>
              <a:buChar char="-"/>
            </a:pPr>
            <a:endParaRPr lang="en-US" sz="1400" dirty="0" smtClean="0">
              <a:solidFill>
                <a:schemeClr val="tx1"/>
              </a:solidFill>
            </a:endParaRPr>
          </a:p>
        </p:txBody>
      </p:sp>
      <p:sp>
        <p:nvSpPr>
          <p:cNvPr id="15"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1002251" y="4980222"/>
            <a:ext cx="4650523" cy="1732062"/>
          </a:xfrm>
        </p:spPr>
        <p:txBody>
          <a:bodyPr>
            <a:noAutofit/>
          </a:bodyPr>
          <a:lstStyle/>
          <a:p>
            <a:pPr marL="342900" indent="-342900">
              <a:buFontTx/>
              <a:buChar char="-"/>
            </a:pPr>
            <a:r>
              <a:rPr lang="en-US" sz="1400" dirty="0" smtClean="0">
                <a:solidFill>
                  <a:schemeClr val="tx1"/>
                </a:solidFill>
              </a:rPr>
              <a:t>P&amp;L - Financial Years</a:t>
            </a:r>
          </a:p>
          <a:p>
            <a:pPr marL="342900" indent="-342900">
              <a:buFontTx/>
              <a:buChar char="-"/>
            </a:pPr>
            <a:r>
              <a:rPr lang="en-US" sz="1400" dirty="0" smtClean="0">
                <a:solidFill>
                  <a:schemeClr val="tx1"/>
                </a:solidFill>
              </a:rPr>
              <a:t>P&amp;L - Financial Months</a:t>
            </a:r>
          </a:p>
          <a:p>
            <a:pPr marL="342900" indent="-342900">
              <a:buFontTx/>
              <a:buChar char="-"/>
            </a:pPr>
            <a:r>
              <a:rPr lang="en-US" sz="1400" dirty="0" smtClean="0">
                <a:solidFill>
                  <a:schemeClr val="tx1"/>
                </a:solidFill>
              </a:rPr>
              <a:t>P&amp;L - Markets</a:t>
            </a:r>
          </a:p>
          <a:p>
            <a:pPr marL="342900" indent="-342900">
              <a:buFontTx/>
              <a:buChar char="-"/>
            </a:pPr>
            <a:r>
              <a:rPr lang="en-US" sz="1400" dirty="0" smtClean="0">
                <a:solidFill>
                  <a:schemeClr val="tx1"/>
                </a:solidFill>
              </a:rPr>
              <a:t>GM% - Financial Quarters</a:t>
            </a:r>
          </a:p>
          <a:p>
            <a:pPr marL="544068" lvl="1" indent="-342900">
              <a:buFontTx/>
              <a:buChar char="-"/>
            </a:pPr>
            <a:endParaRPr lang="en-US" sz="1400" dirty="0" smtClean="0">
              <a:solidFill>
                <a:schemeClr val="tx1"/>
              </a:solidFill>
            </a:endParaRP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1213" y="300376"/>
            <a:ext cx="687079" cy="672360"/>
          </a:xfrm>
          <a:prstGeom prst="rect">
            <a:avLst/>
          </a:prstGeom>
        </p:spPr>
      </p:pic>
      <p:sp>
        <p:nvSpPr>
          <p:cNvPr id="1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8</a:t>
            </a:r>
            <a:endParaRPr lang="en-US" dirty="0"/>
          </a:p>
        </p:txBody>
      </p:sp>
    </p:spTree>
    <p:extLst>
      <p:ext uri="{BB962C8B-B14F-4D97-AF65-F5344CB8AC3E}">
        <p14:creationId xmlns:p14="http://schemas.microsoft.com/office/powerpoint/2010/main" val="7714536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364361" y="0"/>
            <a:ext cx="2458065" cy="2271252"/>
          </a:xfrm>
          <a:prstGeom prst="rect">
            <a:avLst/>
          </a:prstGeom>
          <a:solidFill>
            <a:schemeClr val="bg1"/>
          </a:solidFill>
        </p:spPr>
        <p:txBody>
          <a:bodyPr wrap="square" rtlCol="0">
            <a:spAutoFit/>
          </a:bodyPr>
          <a:lstStyle/>
          <a:p>
            <a:endParaRPr lang="en-IN" dirty="0"/>
          </a:p>
        </p:txBody>
      </p:sp>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1396571" y="706036"/>
            <a:ext cx="8091558" cy="611487"/>
          </a:xfrm>
        </p:spPr>
        <p:txBody>
          <a:bodyPr>
            <a:noAutofit/>
          </a:bodyPr>
          <a:lstStyle/>
          <a:p>
            <a:r>
              <a:rPr lang="en-US" dirty="0" smtClean="0"/>
              <a:t>Sales: Customer </a:t>
            </a:r>
            <a:r>
              <a:rPr lang="en-US" dirty="0"/>
              <a:t>Performance </a:t>
            </a:r>
            <a:r>
              <a:rPr lang="en-US" dirty="0" smtClean="0"/>
              <a:t>Report</a:t>
            </a:r>
            <a:endParaRPr lang="en-US" dirty="0"/>
          </a:p>
        </p:txBody>
      </p:sp>
      <p:sp>
        <p:nvSpPr>
          <p:cNvPr id="28" name="Slide Number Placeholder 95">
            <a:extLst>
              <a:ext uri="{FF2B5EF4-FFF2-40B4-BE49-F238E27FC236}">
                <a16:creationId xmlns:a16="http://schemas.microsoft.com/office/drawing/2014/main" id="{3BD80834-FB15-847A-2C6B-65FA4C1A991E}"/>
              </a:ext>
            </a:extLst>
          </p:cNvPr>
          <p:cNvSpPr txBox="1">
            <a:spLocks/>
          </p:cNvSpPr>
          <p:nvPr/>
        </p:nvSpPr>
        <p:spPr>
          <a:xfrm>
            <a:off x="11574088" y="6347159"/>
            <a:ext cx="6179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9</a:t>
            </a:r>
            <a:endParaRPr lang="en-US" dirty="0"/>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1213" y="300376"/>
            <a:ext cx="687079" cy="672360"/>
          </a:xfrm>
          <a:prstGeom prst="rect">
            <a:avLst/>
          </a:prstGeom>
        </p:spPr>
      </p:pic>
      <p:sp>
        <p:nvSpPr>
          <p:cNvPr id="33"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607932" y="706036"/>
            <a:ext cx="788639" cy="533400"/>
          </a:xfrm>
        </p:spPr>
        <p:txBody>
          <a:bodyPr vert="horz" lIns="0" tIns="0" rIns="0" bIns="0" rtlCol="0" anchor="ctr">
            <a:noAutofit/>
          </a:bodyPr>
          <a:lstStyle/>
          <a:p>
            <a:r>
              <a:rPr lang="en-US" b="1" dirty="0" smtClean="0"/>
              <a:t>7.1</a:t>
            </a:r>
            <a:endParaRPr lang="en-US" b="1"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491" r="14038" b="6861"/>
          <a:stretch/>
        </p:blipFill>
        <p:spPr>
          <a:xfrm>
            <a:off x="1966452" y="1312284"/>
            <a:ext cx="3706761" cy="5417514"/>
          </a:xfrm>
          <a:prstGeom prst="rect">
            <a:avLst/>
          </a:prstGeom>
        </p:spPr>
      </p:pic>
      <p:sp>
        <p:nvSpPr>
          <p:cNvPr id="20" name="TextBox 19"/>
          <p:cNvSpPr txBox="1"/>
          <p:nvPr/>
        </p:nvSpPr>
        <p:spPr>
          <a:xfrm>
            <a:off x="6168902" y="4586748"/>
            <a:ext cx="2458065" cy="2271252"/>
          </a:xfrm>
          <a:prstGeom prst="rect">
            <a:avLst/>
          </a:prstGeom>
          <a:solidFill>
            <a:schemeClr val="bg1"/>
          </a:solidFill>
        </p:spPr>
        <p:txBody>
          <a:bodyPr wrap="square" rtlCol="0">
            <a:spAutoFit/>
          </a:bodyPr>
          <a:lstStyle/>
          <a:p>
            <a:endParaRPr lang="en-IN"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2871" r="11360" b="25433"/>
          <a:stretch/>
        </p:blipFill>
        <p:spPr>
          <a:xfrm>
            <a:off x="6168902" y="1898987"/>
            <a:ext cx="3708000" cy="4171836"/>
          </a:xfrm>
          <a:prstGeom prst="rect">
            <a:avLst/>
          </a:prstGeom>
        </p:spPr>
      </p:pic>
      <p:sp>
        <p:nvSpPr>
          <p:cNvPr id="13" name="Action Button: Return 12">
            <a:hlinkClick r:id="" action="ppaction://hlinkshowjump?jump=lastslideviewed" highlightClick="1"/>
          </p:cNvPr>
          <p:cNvSpPr/>
          <p:nvPr/>
        </p:nvSpPr>
        <p:spPr>
          <a:xfrm>
            <a:off x="5191431" y="6529721"/>
            <a:ext cx="353961" cy="299501"/>
          </a:xfrm>
          <a:prstGeom prst="actionButtonRetur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ction Button: Return 23">
            <a:hlinkClick r:id="" action="ppaction://hlinkshowjump?jump=lastslideviewed" highlightClick="1"/>
          </p:cNvPr>
          <p:cNvSpPr/>
          <p:nvPr/>
        </p:nvSpPr>
        <p:spPr>
          <a:xfrm flipV="1">
            <a:off x="6243094" y="1599486"/>
            <a:ext cx="353961" cy="299501"/>
          </a:xfrm>
          <a:prstGeom prst="actionButtonRetur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7227954"/>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a:themeElements>
    <a:clrScheme name="TM11534312">
      <a:dk1>
        <a:srgbClr val="000000"/>
      </a:dk1>
      <a:lt1>
        <a:srgbClr val="FFFFFF"/>
      </a:lt1>
      <a:dk2>
        <a:srgbClr val="D87A1A"/>
      </a:dk2>
      <a:lt2>
        <a:srgbClr val="E7E6E6"/>
      </a:lt2>
      <a:accent1>
        <a:srgbClr val="FFBA00"/>
      </a:accent1>
      <a:accent2>
        <a:srgbClr val="7229D2"/>
      </a:accent2>
      <a:accent3>
        <a:srgbClr val="C62FE1"/>
      </a:accent3>
      <a:accent4>
        <a:srgbClr val="CF1DA0"/>
      </a:accent4>
      <a:accent5>
        <a:srgbClr val="E12F68"/>
      </a:accent5>
      <a:accent6>
        <a:srgbClr val="CF2E1D"/>
      </a:accent6>
      <a:hlink>
        <a:srgbClr val="87882D"/>
      </a:hlink>
      <a:folHlink>
        <a:srgbClr val="7F7F7F"/>
      </a:folHlink>
    </a:clrScheme>
    <a:fontScheme name="Custom 62">
      <a:majorFont>
        <a:latin typeface="Book Antiqua"/>
        <a:ea typeface=""/>
        <a:cs typeface=""/>
      </a:majorFont>
      <a:minorFont>
        <a:latin typeface="Century Gothic"/>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11534312_Win32_SL_V3" id="{A784F2EB-8377-40E2-878D-F359E4F7734D}" vid="{87F4C17B-0668-4D7F-80F5-6507D8EFBB0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C15CCAF-B227-4420-8A82-899C4EC3371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9BB42C3-98F0-4E09-AE96-62EE07CAC5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39EAE05-2D90-4440-A098-2E114DBDB54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760</Words>
  <Application>Microsoft Office PowerPoint</Application>
  <PresentationFormat>Widescreen</PresentationFormat>
  <Paragraphs>134</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Book Antiqua</vt:lpstr>
      <vt:lpstr>Calibri</vt:lpstr>
      <vt:lpstr>Century Gothic</vt:lpstr>
      <vt:lpstr>Courier New</vt:lpstr>
      <vt:lpstr>Custom</vt:lpstr>
      <vt:lpstr>AtliQ Hardwares Sales &amp; Finance Analytics</vt:lpstr>
      <vt:lpstr>Contents</vt:lpstr>
      <vt:lpstr>Introduction</vt:lpstr>
      <vt:lpstr>Problem Statement</vt:lpstr>
      <vt:lpstr>Data Sources &amp; Tools</vt:lpstr>
      <vt:lpstr>Data Model</vt:lpstr>
      <vt:lpstr>DAX Measures</vt:lpstr>
      <vt:lpstr>Reports Overview</vt:lpstr>
      <vt:lpstr>Sales: Customer Performance Report</vt:lpstr>
      <vt:lpstr>Sales: Market Performance vs Target Report</vt:lpstr>
      <vt:lpstr>Sales: Products by Sales &amp; Qty Reports</vt:lpstr>
      <vt:lpstr>Sales: Division, Country, New Products Reports</vt:lpstr>
      <vt:lpstr>Finance: P &amp; L by Fiscal Years Report</vt:lpstr>
      <vt:lpstr>Finance: P &amp; L by Fiscal Months Report</vt:lpstr>
      <vt:lpstr>Finance: P &amp; L by Markets Report</vt:lpstr>
      <vt:lpstr>Finance: GM% by Quarters Report</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2023-07-18T15:28:54Z</dcterms:created>
  <dcterms:modified xsi:type="dcterms:W3CDTF">2024-03-18T16:33:35Z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